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328" r:id="rId4"/>
    <p:sldId id="259" r:id="rId5"/>
    <p:sldId id="330" r:id="rId6"/>
    <p:sldId id="329" r:id="rId7"/>
    <p:sldId id="332" r:id="rId8"/>
    <p:sldId id="333" r:id="rId9"/>
    <p:sldId id="334" r:id="rId10"/>
    <p:sldId id="335" r:id="rId11"/>
    <p:sldId id="336" r:id="rId12"/>
    <p:sldId id="337" r:id="rId13"/>
    <p:sldId id="338" r:id="rId14"/>
    <p:sldId id="339" r:id="rId15"/>
    <p:sldId id="340" r:id="rId16"/>
    <p:sldId id="341" r:id="rId17"/>
    <p:sldId id="342" r:id="rId18"/>
    <p:sldId id="343" r:id="rId19"/>
    <p:sldId id="344" r:id="rId20"/>
    <p:sldId id="345" r:id="rId21"/>
    <p:sldId id="347" r:id="rId22"/>
    <p:sldId id="346" r:id="rId23"/>
    <p:sldId id="348" r:id="rId24"/>
    <p:sldId id="349" r:id="rId25"/>
    <p:sldId id="350" r:id="rId26"/>
    <p:sldId id="351" r:id="rId27"/>
    <p:sldId id="352" r:id="rId28"/>
    <p:sldId id="353" r:id="rId29"/>
    <p:sldId id="354" r:id="rId30"/>
    <p:sldId id="355" r:id="rId31"/>
    <p:sldId id="356" r:id="rId32"/>
    <p:sldId id="357" r:id="rId33"/>
    <p:sldId id="358" r:id="rId34"/>
    <p:sldId id="359" r:id="rId35"/>
    <p:sldId id="360" r:id="rId36"/>
    <p:sldId id="362" r:id="rId37"/>
    <p:sldId id="361" r:id="rId38"/>
    <p:sldId id="363" r:id="rId39"/>
    <p:sldId id="364" r:id="rId40"/>
    <p:sldId id="368" r:id="rId41"/>
    <p:sldId id="367" r:id="rId42"/>
    <p:sldId id="365" r:id="rId43"/>
    <p:sldId id="369" r:id="rId44"/>
    <p:sldId id="366" r:id="rId45"/>
    <p:sldId id="370" r:id="rId46"/>
    <p:sldId id="402" r:id="rId47"/>
    <p:sldId id="385" r:id="rId48"/>
    <p:sldId id="386" r:id="rId49"/>
    <p:sldId id="387" r:id="rId50"/>
    <p:sldId id="388" r:id="rId51"/>
    <p:sldId id="389" r:id="rId52"/>
    <p:sldId id="390" r:id="rId53"/>
    <p:sldId id="391" r:id="rId54"/>
    <p:sldId id="392" r:id="rId55"/>
    <p:sldId id="393" r:id="rId56"/>
    <p:sldId id="394" r:id="rId57"/>
    <p:sldId id="395" r:id="rId58"/>
    <p:sldId id="396" r:id="rId59"/>
    <p:sldId id="397" r:id="rId60"/>
    <p:sldId id="398" r:id="rId61"/>
    <p:sldId id="399" r:id="rId62"/>
    <p:sldId id="400" r:id="rId63"/>
    <p:sldId id="401" r:id="rId64"/>
    <p:sldId id="403" r:id="rId65"/>
    <p:sldId id="371" r:id="rId66"/>
    <p:sldId id="372" r:id="rId67"/>
    <p:sldId id="373" r:id="rId68"/>
    <p:sldId id="374" r:id="rId69"/>
    <p:sldId id="375" r:id="rId70"/>
    <p:sldId id="376" r:id="rId71"/>
    <p:sldId id="377" r:id="rId72"/>
    <p:sldId id="378" r:id="rId73"/>
    <p:sldId id="379" r:id="rId74"/>
    <p:sldId id="380" r:id="rId75"/>
    <p:sldId id="381" r:id="rId76"/>
    <p:sldId id="382" r:id="rId77"/>
    <p:sldId id="383" r:id="rId78"/>
    <p:sldId id="384" r:id="rId79"/>
    <p:sldId id="404" r:id="rId80"/>
    <p:sldId id="405" r:id="rId81"/>
    <p:sldId id="406" r:id="rId82"/>
    <p:sldId id="407" r:id="rId83"/>
    <p:sldId id="408" r:id="rId84"/>
    <p:sldId id="409" r:id="rId85"/>
    <p:sldId id="410" r:id="rId86"/>
    <p:sldId id="411" r:id="rId87"/>
    <p:sldId id="412" r:id="rId88"/>
    <p:sldId id="413" r:id="rId89"/>
    <p:sldId id="414" r:id="rId90"/>
    <p:sldId id="415" r:id="rId91"/>
    <p:sldId id="416" r:id="rId92"/>
    <p:sldId id="417" r:id="rId93"/>
    <p:sldId id="418" r:id="rId94"/>
    <p:sldId id="419" r:id="rId95"/>
    <p:sldId id="420" r:id="rId96"/>
    <p:sldId id="421" r:id="rId97"/>
    <p:sldId id="422" r:id="rId98"/>
    <p:sldId id="423" r:id="rId99"/>
    <p:sldId id="424" r:id="rId100"/>
    <p:sldId id="425" r:id="rId101"/>
    <p:sldId id="426" r:id="rId102"/>
    <p:sldId id="428" r:id="rId103"/>
    <p:sldId id="427" r:id="rId104"/>
    <p:sldId id="429" r:id="rId105"/>
    <p:sldId id="430" r:id="rId106"/>
    <p:sldId id="431" r:id="rId107"/>
    <p:sldId id="432" r:id="rId108"/>
    <p:sldId id="433" r:id="rId109"/>
    <p:sldId id="434" r:id="rId110"/>
    <p:sldId id="435" r:id="rId111"/>
    <p:sldId id="436" r:id="rId112"/>
    <p:sldId id="437" r:id="rId113"/>
    <p:sldId id="438" r:id="rId114"/>
    <p:sldId id="439" r:id="rId115"/>
    <p:sldId id="440" r:id="rId116"/>
    <p:sldId id="441" r:id="rId117"/>
    <p:sldId id="442" r:id="rId118"/>
    <p:sldId id="443" r:id="rId119"/>
    <p:sldId id="444" r:id="rId120"/>
    <p:sldId id="445" r:id="rId121"/>
    <p:sldId id="446" r:id="rId122"/>
    <p:sldId id="447" r:id="rId123"/>
    <p:sldId id="448" r:id="rId124"/>
    <p:sldId id="449" r:id="rId125"/>
    <p:sldId id="450" r:id="rId126"/>
    <p:sldId id="451" r:id="rId127"/>
    <p:sldId id="452" r:id="rId128"/>
    <p:sldId id="453" r:id="rId129"/>
    <p:sldId id="454" r:id="rId130"/>
    <p:sldId id="455" r:id="rId131"/>
    <p:sldId id="456" r:id="rId132"/>
    <p:sldId id="457" r:id="rId133"/>
    <p:sldId id="458" r:id="rId134"/>
    <p:sldId id="459" r:id="rId135"/>
    <p:sldId id="460" r:id="rId136"/>
    <p:sldId id="461" r:id="rId137"/>
    <p:sldId id="462" r:id="rId138"/>
    <p:sldId id="463" r:id="rId139"/>
    <p:sldId id="464" r:id="rId140"/>
    <p:sldId id="469" r:id="rId141"/>
    <p:sldId id="466" r:id="rId142"/>
    <p:sldId id="467" r:id="rId143"/>
    <p:sldId id="468" r:id="rId144"/>
    <p:sldId id="465" r:id="rId145"/>
    <p:sldId id="470" r:id="rId146"/>
    <p:sldId id="471" r:id="rId147"/>
    <p:sldId id="472" r:id="rId148"/>
    <p:sldId id="473" r:id="rId149"/>
    <p:sldId id="474" r:id="rId150"/>
    <p:sldId id="475" r:id="rId151"/>
    <p:sldId id="476" r:id="rId152"/>
    <p:sldId id="477" r:id="rId153"/>
    <p:sldId id="478" r:id="rId154"/>
    <p:sldId id="479" r:id="rId155"/>
    <p:sldId id="480" r:id="rId156"/>
    <p:sldId id="481" r:id="rId157"/>
    <p:sldId id="482" r:id="rId158"/>
    <p:sldId id="483" r:id="rId159"/>
    <p:sldId id="484" r:id="rId160"/>
    <p:sldId id="485" r:id="rId161"/>
    <p:sldId id="486" r:id="rId162"/>
    <p:sldId id="487" r:id="rId163"/>
    <p:sldId id="488" r:id="rId164"/>
    <p:sldId id="489" r:id="rId165"/>
    <p:sldId id="492" r:id="rId16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00000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7.xml"/><Relationship Id="rId98" Type="http://schemas.openxmlformats.org/officeDocument/2006/relationships/slide" Target="slides/slide96.xml"/><Relationship Id="rId97" Type="http://schemas.openxmlformats.org/officeDocument/2006/relationships/slide" Target="slides/slide95.xml"/><Relationship Id="rId96" Type="http://schemas.openxmlformats.org/officeDocument/2006/relationships/slide" Target="slides/slide94.xml"/><Relationship Id="rId95" Type="http://schemas.openxmlformats.org/officeDocument/2006/relationships/slide" Target="slides/slide93.xml"/><Relationship Id="rId94" Type="http://schemas.openxmlformats.org/officeDocument/2006/relationships/slide" Target="slides/slide92.xml"/><Relationship Id="rId93" Type="http://schemas.openxmlformats.org/officeDocument/2006/relationships/slide" Target="slides/slide91.xml"/><Relationship Id="rId92" Type="http://schemas.openxmlformats.org/officeDocument/2006/relationships/slide" Target="slides/slide90.xml"/><Relationship Id="rId91" Type="http://schemas.openxmlformats.org/officeDocument/2006/relationships/slide" Target="slides/slide89.xml"/><Relationship Id="rId90" Type="http://schemas.openxmlformats.org/officeDocument/2006/relationships/slide" Target="slides/slide88.xml"/><Relationship Id="rId9" Type="http://schemas.openxmlformats.org/officeDocument/2006/relationships/slide" Target="slides/slide7.xml"/><Relationship Id="rId89" Type="http://schemas.openxmlformats.org/officeDocument/2006/relationships/slide" Target="slides/slide87.xml"/><Relationship Id="rId88" Type="http://schemas.openxmlformats.org/officeDocument/2006/relationships/slide" Target="slides/slide86.xml"/><Relationship Id="rId87" Type="http://schemas.openxmlformats.org/officeDocument/2006/relationships/slide" Target="slides/slide85.xml"/><Relationship Id="rId86" Type="http://schemas.openxmlformats.org/officeDocument/2006/relationships/slide" Target="slides/slide84.xml"/><Relationship Id="rId85" Type="http://schemas.openxmlformats.org/officeDocument/2006/relationships/slide" Target="slides/slide83.xml"/><Relationship Id="rId84" Type="http://schemas.openxmlformats.org/officeDocument/2006/relationships/slide" Target="slides/slide82.xml"/><Relationship Id="rId83" Type="http://schemas.openxmlformats.org/officeDocument/2006/relationships/slide" Target="slides/slide81.xml"/><Relationship Id="rId82" Type="http://schemas.openxmlformats.org/officeDocument/2006/relationships/slide" Target="slides/slide80.xml"/><Relationship Id="rId81" Type="http://schemas.openxmlformats.org/officeDocument/2006/relationships/slide" Target="slides/slide79.xml"/><Relationship Id="rId80" Type="http://schemas.openxmlformats.org/officeDocument/2006/relationships/slide" Target="slides/slide78.xml"/><Relationship Id="rId8" Type="http://schemas.openxmlformats.org/officeDocument/2006/relationships/slide" Target="slides/slide6.xml"/><Relationship Id="rId79" Type="http://schemas.openxmlformats.org/officeDocument/2006/relationships/slide" Target="slides/slide77.xml"/><Relationship Id="rId78" Type="http://schemas.openxmlformats.org/officeDocument/2006/relationships/slide" Target="slides/slide76.xml"/><Relationship Id="rId77" Type="http://schemas.openxmlformats.org/officeDocument/2006/relationships/slide" Target="slides/slide75.xml"/><Relationship Id="rId76" Type="http://schemas.openxmlformats.org/officeDocument/2006/relationships/slide" Target="slides/slide74.xml"/><Relationship Id="rId75" Type="http://schemas.openxmlformats.org/officeDocument/2006/relationships/slide" Target="slides/slide73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9" Type="http://schemas.openxmlformats.org/officeDocument/2006/relationships/tableStyles" Target="tableStyles.xml"/><Relationship Id="rId168" Type="http://schemas.openxmlformats.org/officeDocument/2006/relationships/viewProps" Target="viewProps.xml"/><Relationship Id="rId167" Type="http://schemas.openxmlformats.org/officeDocument/2006/relationships/presProps" Target="presProps.xml"/><Relationship Id="rId166" Type="http://schemas.openxmlformats.org/officeDocument/2006/relationships/slide" Target="slides/slide164.xml"/><Relationship Id="rId165" Type="http://schemas.openxmlformats.org/officeDocument/2006/relationships/slide" Target="slides/slide163.xml"/><Relationship Id="rId164" Type="http://schemas.openxmlformats.org/officeDocument/2006/relationships/slide" Target="slides/slide162.xml"/><Relationship Id="rId163" Type="http://schemas.openxmlformats.org/officeDocument/2006/relationships/slide" Target="slides/slide161.xml"/><Relationship Id="rId162" Type="http://schemas.openxmlformats.org/officeDocument/2006/relationships/slide" Target="slides/slide160.xml"/><Relationship Id="rId161" Type="http://schemas.openxmlformats.org/officeDocument/2006/relationships/slide" Target="slides/slide159.xml"/><Relationship Id="rId160" Type="http://schemas.openxmlformats.org/officeDocument/2006/relationships/slide" Target="slides/slide158.xml"/><Relationship Id="rId16" Type="http://schemas.openxmlformats.org/officeDocument/2006/relationships/slide" Target="slides/slide14.xml"/><Relationship Id="rId159" Type="http://schemas.openxmlformats.org/officeDocument/2006/relationships/slide" Target="slides/slide157.xml"/><Relationship Id="rId158" Type="http://schemas.openxmlformats.org/officeDocument/2006/relationships/slide" Target="slides/slide156.xml"/><Relationship Id="rId157" Type="http://schemas.openxmlformats.org/officeDocument/2006/relationships/slide" Target="slides/slide155.xml"/><Relationship Id="rId156" Type="http://schemas.openxmlformats.org/officeDocument/2006/relationships/slide" Target="slides/slide154.xml"/><Relationship Id="rId155" Type="http://schemas.openxmlformats.org/officeDocument/2006/relationships/slide" Target="slides/slide153.xml"/><Relationship Id="rId154" Type="http://schemas.openxmlformats.org/officeDocument/2006/relationships/slide" Target="slides/slide152.xml"/><Relationship Id="rId153" Type="http://schemas.openxmlformats.org/officeDocument/2006/relationships/slide" Target="slides/slide151.xml"/><Relationship Id="rId152" Type="http://schemas.openxmlformats.org/officeDocument/2006/relationships/slide" Target="slides/slide150.xml"/><Relationship Id="rId151" Type="http://schemas.openxmlformats.org/officeDocument/2006/relationships/slide" Target="slides/slide149.xml"/><Relationship Id="rId150" Type="http://schemas.openxmlformats.org/officeDocument/2006/relationships/slide" Target="slides/slide148.xml"/><Relationship Id="rId15" Type="http://schemas.openxmlformats.org/officeDocument/2006/relationships/slide" Target="slides/slide13.xml"/><Relationship Id="rId149" Type="http://schemas.openxmlformats.org/officeDocument/2006/relationships/slide" Target="slides/slide147.xml"/><Relationship Id="rId148" Type="http://schemas.openxmlformats.org/officeDocument/2006/relationships/slide" Target="slides/slide146.xml"/><Relationship Id="rId147" Type="http://schemas.openxmlformats.org/officeDocument/2006/relationships/slide" Target="slides/slide145.xml"/><Relationship Id="rId146" Type="http://schemas.openxmlformats.org/officeDocument/2006/relationships/slide" Target="slides/slide144.xml"/><Relationship Id="rId145" Type="http://schemas.openxmlformats.org/officeDocument/2006/relationships/slide" Target="slides/slide143.xml"/><Relationship Id="rId144" Type="http://schemas.openxmlformats.org/officeDocument/2006/relationships/slide" Target="slides/slide142.xml"/><Relationship Id="rId143" Type="http://schemas.openxmlformats.org/officeDocument/2006/relationships/slide" Target="slides/slide141.xml"/><Relationship Id="rId142" Type="http://schemas.openxmlformats.org/officeDocument/2006/relationships/slide" Target="slides/slide140.xml"/><Relationship Id="rId141" Type="http://schemas.openxmlformats.org/officeDocument/2006/relationships/slide" Target="slides/slide139.xml"/><Relationship Id="rId140" Type="http://schemas.openxmlformats.org/officeDocument/2006/relationships/slide" Target="slides/slide138.xml"/><Relationship Id="rId14" Type="http://schemas.openxmlformats.org/officeDocument/2006/relationships/slide" Target="slides/slide12.xml"/><Relationship Id="rId139" Type="http://schemas.openxmlformats.org/officeDocument/2006/relationships/slide" Target="slides/slide137.xml"/><Relationship Id="rId138" Type="http://schemas.openxmlformats.org/officeDocument/2006/relationships/slide" Target="slides/slide136.xml"/><Relationship Id="rId137" Type="http://schemas.openxmlformats.org/officeDocument/2006/relationships/slide" Target="slides/slide135.xml"/><Relationship Id="rId136" Type="http://schemas.openxmlformats.org/officeDocument/2006/relationships/slide" Target="slides/slide134.xml"/><Relationship Id="rId135" Type="http://schemas.openxmlformats.org/officeDocument/2006/relationships/slide" Target="slides/slide133.xml"/><Relationship Id="rId134" Type="http://schemas.openxmlformats.org/officeDocument/2006/relationships/slide" Target="slides/slide132.xml"/><Relationship Id="rId133" Type="http://schemas.openxmlformats.org/officeDocument/2006/relationships/slide" Target="slides/slide131.xml"/><Relationship Id="rId132" Type="http://schemas.openxmlformats.org/officeDocument/2006/relationships/slide" Target="slides/slide130.xml"/><Relationship Id="rId131" Type="http://schemas.openxmlformats.org/officeDocument/2006/relationships/slide" Target="slides/slide129.xml"/><Relationship Id="rId130" Type="http://schemas.openxmlformats.org/officeDocument/2006/relationships/slide" Target="slides/slide128.xml"/><Relationship Id="rId13" Type="http://schemas.openxmlformats.org/officeDocument/2006/relationships/slide" Target="slides/slide11.xml"/><Relationship Id="rId129" Type="http://schemas.openxmlformats.org/officeDocument/2006/relationships/slide" Target="slides/slide127.xml"/><Relationship Id="rId128" Type="http://schemas.openxmlformats.org/officeDocument/2006/relationships/slide" Target="slides/slide126.xml"/><Relationship Id="rId127" Type="http://schemas.openxmlformats.org/officeDocument/2006/relationships/slide" Target="slides/slide125.xml"/><Relationship Id="rId126" Type="http://schemas.openxmlformats.org/officeDocument/2006/relationships/slide" Target="slides/slide124.xml"/><Relationship Id="rId125" Type="http://schemas.openxmlformats.org/officeDocument/2006/relationships/slide" Target="slides/slide123.xml"/><Relationship Id="rId124" Type="http://schemas.openxmlformats.org/officeDocument/2006/relationships/slide" Target="slides/slide122.xml"/><Relationship Id="rId123" Type="http://schemas.openxmlformats.org/officeDocument/2006/relationships/slide" Target="slides/slide121.xml"/><Relationship Id="rId122" Type="http://schemas.openxmlformats.org/officeDocument/2006/relationships/slide" Target="slides/slide120.xml"/><Relationship Id="rId121" Type="http://schemas.openxmlformats.org/officeDocument/2006/relationships/slide" Target="slides/slide119.xml"/><Relationship Id="rId120" Type="http://schemas.openxmlformats.org/officeDocument/2006/relationships/slide" Target="slides/slide118.xml"/><Relationship Id="rId12" Type="http://schemas.openxmlformats.org/officeDocument/2006/relationships/slide" Target="slides/slide10.xml"/><Relationship Id="rId119" Type="http://schemas.openxmlformats.org/officeDocument/2006/relationships/slide" Target="slides/slide117.xml"/><Relationship Id="rId118" Type="http://schemas.openxmlformats.org/officeDocument/2006/relationships/slide" Target="slides/slide116.xml"/><Relationship Id="rId117" Type="http://schemas.openxmlformats.org/officeDocument/2006/relationships/slide" Target="slides/slide115.xml"/><Relationship Id="rId116" Type="http://schemas.openxmlformats.org/officeDocument/2006/relationships/slide" Target="slides/slide114.xml"/><Relationship Id="rId115" Type="http://schemas.openxmlformats.org/officeDocument/2006/relationships/slide" Target="slides/slide113.xml"/><Relationship Id="rId114" Type="http://schemas.openxmlformats.org/officeDocument/2006/relationships/slide" Target="slides/slide112.xml"/><Relationship Id="rId113" Type="http://schemas.openxmlformats.org/officeDocument/2006/relationships/slide" Target="slides/slide111.xml"/><Relationship Id="rId112" Type="http://schemas.openxmlformats.org/officeDocument/2006/relationships/slide" Target="slides/slide110.xml"/><Relationship Id="rId111" Type="http://schemas.openxmlformats.org/officeDocument/2006/relationships/slide" Target="slides/slide109.xml"/><Relationship Id="rId110" Type="http://schemas.openxmlformats.org/officeDocument/2006/relationships/slide" Target="slides/slide108.xml"/><Relationship Id="rId11" Type="http://schemas.openxmlformats.org/officeDocument/2006/relationships/slide" Target="slides/slide9.xml"/><Relationship Id="rId109" Type="http://schemas.openxmlformats.org/officeDocument/2006/relationships/slide" Target="slides/slide107.xml"/><Relationship Id="rId108" Type="http://schemas.openxmlformats.org/officeDocument/2006/relationships/slide" Target="slides/slide106.xml"/><Relationship Id="rId107" Type="http://schemas.openxmlformats.org/officeDocument/2006/relationships/slide" Target="slides/slide105.xml"/><Relationship Id="rId106" Type="http://schemas.openxmlformats.org/officeDocument/2006/relationships/slide" Target="slides/slide104.xml"/><Relationship Id="rId105" Type="http://schemas.openxmlformats.org/officeDocument/2006/relationships/slide" Target="slides/slide103.xml"/><Relationship Id="rId104" Type="http://schemas.openxmlformats.org/officeDocument/2006/relationships/slide" Target="slides/slide102.xml"/><Relationship Id="rId103" Type="http://schemas.openxmlformats.org/officeDocument/2006/relationships/slide" Target="slides/slide101.xml"/><Relationship Id="rId102" Type="http://schemas.openxmlformats.org/officeDocument/2006/relationships/slide" Target="slides/slide100.xml"/><Relationship Id="rId101" Type="http://schemas.openxmlformats.org/officeDocument/2006/relationships/slide" Target="slides/slide99.xml"/><Relationship Id="rId100" Type="http://schemas.openxmlformats.org/officeDocument/2006/relationships/slide" Target="slides/slide98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B8232-995E-4CA4-AAF8-14E5DF1C97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3748A-060A-44D6-9FD2-3F6C2CC042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1.png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sv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sv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.pn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/>
        </p:nvSpPr>
        <p:spPr>
          <a:xfrm>
            <a:off x="1370862" y="2235199"/>
            <a:ext cx="9450276" cy="2387600"/>
          </a:xfrm>
          <a:prstGeom prst="rect">
            <a:avLst/>
          </a:prstGeom>
          <a:solidFill>
            <a:schemeClr val="tx1">
              <a:lumMod val="75000"/>
              <a:lumOff val="25000"/>
              <a:alpha val="7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树</a:t>
            </a:r>
            <a:r>
              <a:rPr lang="en-US" altLang="zh-CN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</a:t>
            </a:r>
            <a:r>
              <a:rPr lang="zh-CN" altLang="en-US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最复杂的数据结构</a:t>
            </a:r>
            <a:endParaRPr lang="en-US" altLang="zh-CN" sz="6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主讲人：移动组 林广川</a:t>
            </a:r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/>
          <p:cNvSpPr txBox="1"/>
          <p:nvPr/>
        </p:nvSpPr>
        <p:spPr>
          <a:xfrm flipH="1">
            <a:off x="1533034" y="319816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1" name="OfficePLUS.cn-5-1"/>
          <p:cNvSpPr txBox="1"/>
          <p:nvPr/>
        </p:nvSpPr>
        <p:spPr>
          <a:xfrm flipH="1">
            <a:off x="8170361" y="3198165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3" name="直接箭头连接符 2"/>
          <p:cNvCxnSpPr/>
          <p:nvPr/>
        </p:nvCxnSpPr>
        <p:spPr>
          <a:xfrm>
            <a:off x="3420028" y="3428997"/>
            <a:ext cx="44513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fficePLUS.cn-5-1"/>
          <p:cNvSpPr txBox="1"/>
          <p:nvPr/>
        </p:nvSpPr>
        <p:spPr>
          <a:xfrm flipH="1">
            <a:off x="5307021" y="2967331"/>
            <a:ext cx="1122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实现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8692282" y="600997"/>
            <a:ext cx="827234" cy="818554"/>
            <a:chOff x="8694138" y="593669"/>
            <a:chExt cx="827234" cy="818554"/>
          </a:xfrm>
        </p:grpSpPr>
        <p:sp>
          <p:nvSpPr>
            <p:cNvPr id="32" name="矩形 31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 &lt; 6</a:t>
              </a:r>
              <a:endParaRPr lang="zh-CN" altLang="en-US" dirty="0"/>
            </a:p>
          </p:txBody>
        </p:sp>
        <p:cxnSp>
          <p:nvCxnSpPr>
            <p:cNvPr id="33" name="直接箭头连接符 32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7397622" y="1638163"/>
            <a:ext cx="827234" cy="818554"/>
            <a:chOff x="8694138" y="593669"/>
            <a:chExt cx="827234" cy="818554"/>
          </a:xfrm>
        </p:grpSpPr>
        <p:sp>
          <p:nvSpPr>
            <p:cNvPr id="32" name="矩形 31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 = 4</a:t>
              </a:r>
              <a:endParaRPr lang="zh-CN" altLang="en-US" dirty="0"/>
            </a:p>
          </p:txBody>
        </p:sp>
        <p:cxnSp>
          <p:nvCxnSpPr>
            <p:cNvPr id="33" name="直接箭头连接符 32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OfficePLUS.cn-5-1"/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8692282" y="593669"/>
            <a:ext cx="827234" cy="818554"/>
            <a:chOff x="8694138" y="593669"/>
            <a:chExt cx="827234" cy="818554"/>
          </a:xfrm>
        </p:grpSpPr>
        <p:sp>
          <p:nvSpPr>
            <p:cNvPr id="41" name="矩形 40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6</a:t>
              </a:r>
              <a:endParaRPr lang="zh-CN" altLang="en-US" dirty="0"/>
            </a:p>
          </p:txBody>
        </p:sp>
        <p:cxnSp>
          <p:nvCxnSpPr>
            <p:cNvPr id="42" name="直接箭头连接符 41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7374874" y="1660469"/>
            <a:ext cx="827234" cy="818554"/>
            <a:chOff x="8694138" y="593669"/>
            <a:chExt cx="827234" cy="818554"/>
          </a:xfrm>
        </p:grpSpPr>
        <p:sp>
          <p:nvSpPr>
            <p:cNvPr id="41" name="矩形 40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4</a:t>
              </a:r>
              <a:endParaRPr lang="zh-CN" altLang="en-US" dirty="0"/>
            </a:p>
          </p:txBody>
        </p:sp>
        <p:cxnSp>
          <p:nvCxnSpPr>
            <p:cNvPr id="42" name="直接箭头连接符 41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829452" y="2896998"/>
            <a:ext cx="827234" cy="818554"/>
            <a:chOff x="8694138" y="593669"/>
            <a:chExt cx="827234" cy="818554"/>
          </a:xfrm>
        </p:grpSpPr>
        <p:sp>
          <p:nvSpPr>
            <p:cNvPr id="41" name="矩形 40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3</a:t>
              </a:r>
              <a:endParaRPr lang="zh-CN" altLang="en-US" dirty="0"/>
            </a:p>
          </p:txBody>
        </p:sp>
        <p:cxnSp>
          <p:nvCxnSpPr>
            <p:cNvPr id="42" name="直接箭头连接符 41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327907" y="4216498"/>
            <a:ext cx="827234" cy="818554"/>
            <a:chOff x="8694138" y="593669"/>
            <a:chExt cx="827234" cy="818554"/>
          </a:xfrm>
        </p:grpSpPr>
        <p:sp>
          <p:nvSpPr>
            <p:cNvPr id="41" name="矩形 40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&gt; 1</a:t>
              </a:r>
              <a:endParaRPr lang="zh-CN" altLang="en-US" dirty="0"/>
            </a:p>
          </p:txBody>
        </p:sp>
        <p:cxnSp>
          <p:nvCxnSpPr>
            <p:cNvPr id="42" name="直接箭头连接符 41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7184884" y="5341750"/>
            <a:ext cx="827234" cy="818554"/>
            <a:chOff x="8694138" y="593669"/>
            <a:chExt cx="827234" cy="818554"/>
          </a:xfrm>
        </p:grpSpPr>
        <p:sp>
          <p:nvSpPr>
            <p:cNvPr id="41" name="矩形 40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NULL</a:t>
              </a:r>
              <a:endParaRPr lang="zh-CN" altLang="en-US" dirty="0"/>
            </a:p>
          </p:txBody>
        </p:sp>
        <p:cxnSp>
          <p:nvCxnSpPr>
            <p:cNvPr id="42" name="直接箭头连接符 41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7184884" y="5341750"/>
            <a:ext cx="827234" cy="818554"/>
            <a:chOff x="8694138" y="593669"/>
            <a:chExt cx="827234" cy="818554"/>
          </a:xfrm>
        </p:grpSpPr>
        <p:sp>
          <p:nvSpPr>
            <p:cNvPr id="41" name="矩形 40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NULL</a:t>
              </a:r>
              <a:endParaRPr lang="zh-CN" altLang="en-US" dirty="0"/>
            </a:p>
          </p:txBody>
        </p:sp>
        <p:cxnSp>
          <p:nvCxnSpPr>
            <p:cNvPr id="42" name="直接箭头连接符 41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>
            <a:off x="7312559" y="6185470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4"/>
            <a:endCxn id="31" idx="0"/>
          </p:cNvCxnSpPr>
          <p:nvPr/>
        </p:nvCxnSpPr>
        <p:spPr>
          <a:xfrm>
            <a:off x="6744440" y="5625836"/>
            <a:ext cx="852205" cy="5596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075526" y="4283723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3426665" y="4283723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4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已经存在，插入失败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075526" y="4964288"/>
            <a:ext cx="1161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OfficePLUS.cn-5-1"/>
          <p:cNvSpPr txBox="1"/>
          <p:nvPr/>
        </p:nvSpPr>
        <p:spPr>
          <a:xfrm flipH="1">
            <a:off x="3484333" y="4964288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1222175" y="3760843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/>
          <p:cNvSpPr txBox="1"/>
          <p:nvPr/>
        </p:nvSpPr>
        <p:spPr>
          <a:xfrm flipH="1">
            <a:off x="2669730" y="3760842"/>
            <a:ext cx="1243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117881" y="31366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1222175" y="3760843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1014545" y="3151362"/>
            <a:ext cx="5394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若该节点没有孩子，则直接删除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1014544" y="3753149"/>
            <a:ext cx="5752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若该节点只有一个孩子，则用该孩子代替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014544" y="4425422"/>
            <a:ext cx="51942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若该节点有两个孩子，则将左孩子族最右的节点代替，然后删除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3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7005515" y="4816155"/>
            <a:ext cx="827234" cy="818554"/>
            <a:chOff x="8694138" y="593669"/>
            <a:chExt cx="827234" cy="818554"/>
          </a:xfrm>
        </p:grpSpPr>
        <p:sp>
          <p:nvSpPr>
            <p:cNvPr id="30" name="矩形 29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  <a:endParaRPr lang="zh-CN" altLang="en-US" dirty="0"/>
            </a:p>
          </p:txBody>
        </p:sp>
        <p:cxnSp>
          <p:nvCxnSpPr>
            <p:cNvPr id="33" name="直接箭头连接符 32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7005515" y="4816155"/>
            <a:ext cx="827234" cy="818554"/>
            <a:chOff x="8694138" y="593669"/>
            <a:chExt cx="827234" cy="818554"/>
          </a:xfrm>
        </p:grpSpPr>
        <p:sp>
          <p:nvSpPr>
            <p:cNvPr id="30" name="矩形 29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  <a:endParaRPr lang="zh-CN" altLang="en-US" dirty="0"/>
            </a:p>
          </p:txBody>
        </p:sp>
        <p:cxnSp>
          <p:nvCxnSpPr>
            <p:cNvPr id="33" name="直接箭头连接符 32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5" name="OfficePLUS.cn-5-1"/>
          <p:cNvSpPr txBox="1"/>
          <p:nvPr/>
        </p:nvSpPr>
        <p:spPr>
          <a:xfrm flipH="1">
            <a:off x="3911121" y="5267417"/>
            <a:ext cx="2976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没有孩子 直接删除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0" name="直接连接符 29"/>
          <p:cNvCxnSpPr>
            <a:endCxn id="29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6972407" y="2313511"/>
            <a:ext cx="827234" cy="818554"/>
            <a:chOff x="8694138" y="593669"/>
            <a:chExt cx="827234" cy="818554"/>
          </a:xfrm>
        </p:grpSpPr>
        <p:sp>
          <p:nvSpPr>
            <p:cNvPr id="41" name="矩形 40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  <a:endParaRPr lang="zh-CN" altLang="en-US" dirty="0"/>
            </a:p>
          </p:txBody>
        </p:sp>
        <p:cxnSp>
          <p:nvCxnSpPr>
            <p:cNvPr id="42" name="直接箭头连接符 41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" name="OfficePLUS.cn-5-1"/>
          <p:cNvSpPr txBox="1"/>
          <p:nvPr/>
        </p:nvSpPr>
        <p:spPr>
          <a:xfrm flipH="1">
            <a:off x="4535518" y="2957737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一个孩子，删除后用该孩子代替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7138294" y="1993248"/>
              <a:ext cx="3441576" cy="2871501"/>
              <a:chOff x="6583930" y="1195526"/>
              <a:chExt cx="3441576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0" name="直接连接符 29"/>
          <p:cNvCxnSpPr>
            <a:endCxn id="29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/>
          <p:cNvSpPr txBox="1"/>
          <p:nvPr/>
        </p:nvSpPr>
        <p:spPr>
          <a:xfrm flipH="1">
            <a:off x="4535518" y="2957737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一个孩子，删除后用该孩子代替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6975607" y="3595693"/>
            <a:ext cx="1781666" cy="2296999"/>
            <a:chOff x="6749592" y="3689022"/>
            <a:chExt cx="1781666" cy="2296999"/>
          </a:xfrm>
        </p:grpSpPr>
        <p:sp>
          <p:nvSpPr>
            <p:cNvPr id="3" name="矩形 2"/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/>
        </p:nvSpPr>
        <p:spPr>
          <a:xfrm>
            <a:off x="9153670" y="5175678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101938" y="848033"/>
            <a:ext cx="3725664" cy="2871501"/>
            <a:chOff x="6854206" y="1993248"/>
            <a:chExt cx="3725664" cy="2871501"/>
          </a:xfrm>
        </p:grpSpPr>
        <p:grpSp>
          <p:nvGrpSpPr>
            <p:cNvPr id="14" name="组合 13"/>
            <p:cNvGrpSpPr/>
            <p:nvPr/>
          </p:nvGrpSpPr>
          <p:grpSpPr>
            <a:xfrm>
              <a:off x="7138294" y="1993248"/>
              <a:ext cx="3441576" cy="2871501"/>
              <a:chOff x="6583930" y="1195526"/>
              <a:chExt cx="3441576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854206" y="4296577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557028" y="4321744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0" name="直接连接符 29"/>
          <p:cNvCxnSpPr>
            <a:endCxn id="29" idx="0"/>
          </p:cNvCxnSpPr>
          <p:nvPr/>
        </p:nvCxnSpPr>
        <p:spPr>
          <a:xfrm>
            <a:off x="7543364" y="3665474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/>
          <p:cNvSpPr txBox="1"/>
          <p:nvPr/>
        </p:nvSpPr>
        <p:spPr>
          <a:xfrm flipH="1">
            <a:off x="4535518" y="2957737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一个孩子，删除后用该孩子代替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101938" y="848033"/>
            <a:ext cx="3725664" cy="2871501"/>
            <a:chOff x="6854206" y="1993248"/>
            <a:chExt cx="3725664" cy="2871501"/>
          </a:xfrm>
        </p:grpSpPr>
        <p:grpSp>
          <p:nvGrpSpPr>
            <p:cNvPr id="14" name="组合 13"/>
            <p:cNvGrpSpPr/>
            <p:nvPr/>
          </p:nvGrpSpPr>
          <p:grpSpPr>
            <a:xfrm>
              <a:off x="7138294" y="1993248"/>
              <a:ext cx="3441576" cy="2871501"/>
              <a:chOff x="6583930" y="1195526"/>
              <a:chExt cx="3441576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854206" y="4296577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557028" y="4321744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0" name="直接连接符 29"/>
          <p:cNvCxnSpPr>
            <a:endCxn id="29" idx="0"/>
          </p:cNvCxnSpPr>
          <p:nvPr/>
        </p:nvCxnSpPr>
        <p:spPr>
          <a:xfrm>
            <a:off x="7543364" y="3665474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/>
              <p:cNvCxnSpPr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/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/>
          <p:cNvCxnSpPr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/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/>
              <p:cNvCxnSpPr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/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/>
          <p:cNvCxnSpPr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/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8823035" y="29479"/>
            <a:ext cx="827234" cy="818554"/>
            <a:chOff x="8694138" y="593669"/>
            <a:chExt cx="827234" cy="818554"/>
          </a:xfrm>
        </p:grpSpPr>
        <p:sp>
          <p:nvSpPr>
            <p:cNvPr id="59" name="矩形 58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  <a:endParaRPr lang="zh-CN" altLang="en-US" dirty="0"/>
            </a:p>
          </p:txBody>
        </p:sp>
        <p:cxnSp>
          <p:nvCxnSpPr>
            <p:cNvPr id="60" name="直接箭头连接符 59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/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/>
              <p:cNvCxnSpPr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/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/>
          <p:cNvCxnSpPr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/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8823035" y="29479"/>
            <a:ext cx="827234" cy="818554"/>
            <a:chOff x="8694138" y="593669"/>
            <a:chExt cx="827234" cy="818554"/>
          </a:xfrm>
        </p:grpSpPr>
        <p:sp>
          <p:nvSpPr>
            <p:cNvPr id="59" name="矩形 58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  <a:endParaRPr lang="zh-CN" altLang="en-US" dirty="0"/>
            </a:p>
          </p:txBody>
        </p:sp>
        <p:cxnSp>
          <p:nvCxnSpPr>
            <p:cNvPr id="60" name="直接箭头连接符 59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/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两个孩子，与左孩子族最右节点交换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/>
              <p:cNvCxnSpPr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/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/>
          <p:cNvCxnSpPr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/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8823035" y="29479"/>
            <a:ext cx="827234" cy="818554"/>
            <a:chOff x="8694138" y="593669"/>
            <a:chExt cx="827234" cy="818554"/>
          </a:xfrm>
        </p:grpSpPr>
        <p:sp>
          <p:nvSpPr>
            <p:cNvPr id="59" name="矩形 58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  <a:endParaRPr lang="zh-CN" altLang="en-US" dirty="0"/>
            </a:p>
          </p:txBody>
        </p:sp>
        <p:cxnSp>
          <p:nvCxnSpPr>
            <p:cNvPr id="60" name="直接箭头连接符 59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/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两个孩子，与左孩子族最右节点交换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208776" y="1709928"/>
            <a:ext cx="2849033" cy="4714064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OfficePLUS.cn-5-1"/>
          <p:cNvSpPr txBox="1"/>
          <p:nvPr/>
        </p:nvSpPr>
        <p:spPr>
          <a:xfrm flipH="1">
            <a:off x="6095999" y="1464330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左孩子族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49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/>
              <p:cNvCxnSpPr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/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/>
          <p:cNvCxnSpPr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/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8823035" y="29479"/>
            <a:ext cx="827234" cy="818554"/>
            <a:chOff x="8694138" y="593669"/>
            <a:chExt cx="827234" cy="818554"/>
          </a:xfrm>
        </p:grpSpPr>
        <p:sp>
          <p:nvSpPr>
            <p:cNvPr id="59" name="矩形 58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  <a:endParaRPr lang="zh-CN" altLang="en-US" dirty="0"/>
            </a:p>
          </p:txBody>
        </p:sp>
        <p:cxnSp>
          <p:nvCxnSpPr>
            <p:cNvPr id="60" name="直接箭头连接符 59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/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两个孩子，与左孩子族最右节点交换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208776" y="1709928"/>
            <a:ext cx="2849033" cy="4714064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OfficePLUS.cn-5-1"/>
          <p:cNvSpPr txBox="1"/>
          <p:nvPr/>
        </p:nvSpPr>
        <p:spPr>
          <a:xfrm flipH="1">
            <a:off x="6095999" y="1464330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左孩子族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8108750" y="2330241"/>
            <a:ext cx="827234" cy="818554"/>
            <a:chOff x="8694138" y="593669"/>
            <a:chExt cx="827234" cy="818554"/>
          </a:xfrm>
        </p:grpSpPr>
        <p:sp>
          <p:nvSpPr>
            <p:cNvPr id="64" name="矩形 63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最右</a:t>
              </a:r>
              <a:endParaRPr lang="zh-CN" altLang="en-US" dirty="0"/>
            </a:p>
          </p:txBody>
        </p:sp>
        <p:cxnSp>
          <p:nvCxnSpPr>
            <p:cNvPr id="65" name="直接箭头连接符 64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49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/>
              <p:cNvCxnSpPr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/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/>
          <p:cNvCxnSpPr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/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8117148" y="2303578"/>
            <a:ext cx="827234" cy="818554"/>
            <a:chOff x="8694138" y="593669"/>
            <a:chExt cx="827234" cy="818554"/>
          </a:xfrm>
        </p:grpSpPr>
        <p:sp>
          <p:nvSpPr>
            <p:cNvPr id="59" name="矩形 58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  <a:endParaRPr lang="zh-CN" altLang="en-US" dirty="0"/>
            </a:p>
          </p:txBody>
        </p:sp>
        <p:cxnSp>
          <p:nvCxnSpPr>
            <p:cNvPr id="60" name="直接箭头连接符 59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/>
          <p:cNvSpPr txBox="1"/>
          <p:nvPr/>
        </p:nvSpPr>
        <p:spPr>
          <a:xfrm flipH="1">
            <a:off x="6081534" y="434008"/>
            <a:ext cx="2976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两个孩子，与左孩子族最右节点交换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8238281" y="315136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67" name="椭圆 66"/>
          <p:cNvSpPr/>
          <p:nvPr/>
        </p:nvSpPr>
        <p:spPr>
          <a:xfrm>
            <a:off x="8964771" y="85510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49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/>
              <p:cNvCxnSpPr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stCxn id="45" idx="5"/>
                <a:endCxn id="48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/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/>
          <p:cNvCxnSpPr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/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8117148" y="2303578"/>
            <a:ext cx="827234" cy="818554"/>
            <a:chOff x="8694138" y="593669"/>
            <a:chExt cx="827234" cy="818554"/>
          </a:xfrm>
        </p:grpSpPr>
        <p:sp>
          <p:nvSpPr>
            <p:cNvPr id="59" name="矩形 58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删除</a:t>
              </a:r>
              <a:endParaRPr lang="zh-CN" altLang="en-US" dirty="0"/>
            </a:p>
          </p:txBody>
        </p:sp>
        <p:cxnSp>
          <p:nvCxnSpPr>
            <p:cNvPr id="60" name="直接箭头连接符 59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OfficePLUS.cn-5-1"/>
          <p:cNvSpPr txBox="1"/>
          <p:nvPr/>
        </p:nvSpPr>
        <p:spPr>
          <a:xfrm flipH="1">
            <a:off x="7691643" y="1960456"/>
            <a:ext cx="15885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无孩子，直接删除</a:t>
            </a:r>
            <a:endParaRPr lang="en-US" altLang="zh-CN" sz="1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8238281" y="315136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67" name="椭圆 66"/>
          <p:cNvSpPr/>
          <p:nvPr/>
        </p:nvSpPr>
        <p:spPr>
          <a:xfrm>
            <a:off x="8964771" y="85510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49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1185599" y="202133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2406480" y="2021338"/>
            <a:ext cx="3689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查找，确定要删除的节点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1153776" y="341650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2725673" y="3431442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153775" y="4144165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2725672" y="4144165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41" name="组合 40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0" name="直接连接符 49"/>
              <p:cNvCxnSpPr>
                <a:stCxn id="44" idx="3"/>
                <a:endCxn id="45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>
                <a:stCxn id="44" idx="5"/>
                <a:endCxn id="46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stCxn id="45" idx="3"/>
                <a:endCxn id="47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stCxn id="46" idx="3"/>
                <a:endCxn id="49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椭圆 41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43" name="直接连接符 42"/>
            <p:cNvCxnSpPr>
              <a:stCxn id="47" idx="3"/>
              <a:endCxn id="42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椭圆 54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56" name="直接连接符 55"/>
          <p:cNvCxnSpPr>
            <a:endCxn id="55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OfficePLUS.cn-5-1"/>
          <p:cNvSpPr txBox="1"/>
          <p:nvPr/>
        </p:nvSpPr>
        <p:spPr>
          <a:xfrm flipH="1">
            <a:off x="1153774" y="4918870"/>
            <a:ext cx="132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6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8964771" y="85510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62" name="OfficePLUS.cn-5-1"/>
          <p:cNvSpPr txBox="1"/>
          <p:nvPr/>
        </p:nvSpPr>
        <p:spPr>
          <a:xfrm flipH="1">
            <a:off x="2725670" y="4918869"/>
            <a:ext cx="3236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删除成功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6975607" y="3595693"/>
            <a:ext cx="1781666" cy="2296999"/>
            <a:chOff x="6749592" y="3689022"/>
            <a:chExt cx="1781666" cy="2296999"/>
          </a:xfrm>
        </p:grpSpPr>
        <p:sp>
          <p:nvSpPr>
            <p:cNvPr id="3" name="矩形 2"/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/>
        </p:nvSpPr>
        <p:spPr>
          <a:xfrm>
            <a:off x="7150124" y="3188672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9253244" y="5175678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782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1222175" y="3760843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1222175" y="4566846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0" name="OfficePLUS.cn-5-1"/>
          <p:cNvSpPr txBox="1"/>
          <p:nvPr/>
        </p:nvSpPr>
        <p:spPr>
          <a:xfrm flipH="1">
            <a:off x="2888440" y="4566846"/>
            <a:ext cx="1431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5" y="957886"/>
            <a:ext cx="89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作业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284932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2072829" y="227960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2882525" y="227961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1222174" y="2920529"/>
            <a:ext cx="129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遍历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x7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222176" y="1721710"/>
            <a:ext cx="329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实现二叉排序树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ADT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216" y="3687670"/>
            <a:ext cx="4124901" cy="26102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2" grpId="0"/>
      <p:bldP spid="29" grpId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5" y="957886"/>
            <a:ext cx="89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提升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OfficePLUS.cn-5-1"/>
          <p:cNvSpPr txBox="1"/>
          <p:nvPr/>
        </p:nvSpPr>
        <p:spPr>
          <a:xfrm flipH="1">
            <a:off x="1001444" y="1914833"/>
            <a:ext cx="4647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、影响二叉排序树效率的因素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OfficePLUS.cn-5-1"/>
          <p:cNvSpPr txBox="1"/>
          <p:nvPr/>
        </p:nvSpPr>
        <p:spPr>
          <a:xfrm flipH="1">
            <a:off x="1001443" y="2544746"/>
            <a:ext cx="4647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、自平衡二叉排序树的实现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/>
          <p:cNvSpPr txBox="1"/>
          <p:nvPr/>
        </p:nvSpPr>
        <p:spPr>
          <a:xfrm flipH="1">
            <a:off x="1499323" y="3034715"/>
            <a:ext cx="3250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AVL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树、红黑树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1" name="OfficePLUS.cn-5-1"/>
          <p:cNvSpPr txBox="1"/>
          <p:nvPr/>
        </p:nvSpPr>
        <p:spPr>
          <a:xfrm flipH="1">
            <a:off x="1001443" y="3805303"/>
            <a:ext cx="4647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、堆的实现（会比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简单）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/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/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096000" y="2371672"/>
            <a:ext cx="5526024" cy="1457438"/>
            <a:chOff x="6096000" y="2371672"/>
            <a:chExt cx="5526024" cy="1457438"/>
          </a:xfrm>
        </p:grpSpPr>
        <p:sp>
          <p:nvSpPr>
            <p:cNvPr id="51" name="OfficePLUS.cn-6"/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2" name="OfficePLUS.cn-5"/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3" name="OfficePLUS.cn-7"/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04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4" name="OfficePLUS.cn-8"/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PART 04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5" name="OfficePLUS.cn-9"/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聊一聊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/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3858095" y="3093339"/>
            <a:ext cx="4475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sz="3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7" name="OfficePLUS.cn-5-1"/>
          <p:cNvSpPr txBox="1"/>
          <p:nvPr/>
        </p:nvSpPr>
        <p:spPr>
          <a:xfrm flipH="1">
            <a:off x="3580726" y="2002155"/>
            <a:ext cx="1265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HashMap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8" name="OfficePLUS.cn-5-1"/>
          <p:cNvSpPr txBox="1"/>
          <p:nvPr/>
        </p:nvSpPr>
        <p:spPr>
          <a:xfrm flipH="1">
            <a:off x="5714999" y="2002155"/>
            <a:ext cx="1265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红黑树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3" name="直接箭头连接符 2"/>
          <p:cNvCxnSpPr>
            <a:stCxn id="7" idx="1"/>
            <a:endCxn id="8" idx="3"/>
          </p:cNvCxnSpPr>
          <p:nvPr/>
        </p:nvCxnSpPr>
        <p:spPr>
          <a:xfrm>
            <a:off x="4846319" y="2186821"/>
            <a:ext cx="868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fficePLUS.cn-5-1"/>
          <p:cNvSpPr txBox="1"/>
          <p:nvPr/>
        </p:nvSpPr>
        <p:spPr>
          <a:xfrm flipH="1">
            <a:off x="3580726" y="2601788"/>
            <a:ext cx="1265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MySQL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5714999" y="2601788"/>
            <a:ext cx="1265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B+ </a:t>
            </a:r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9" name="直接箭头连接符 8"/>
          <p:cNvCxnSpPr>
            <a:endCxn id="12" idx="3"/>
          </p:cNvCxnSpPr>
          <p:nvPr/>
        </p:nvCxnSpPr>
        <p:spPr>
          <a:xfrm flipV="1">
            <a:off x="4846319" y="2786454"/>
            <a:ext cx="868680" cy="11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fficePLUS.cn-5-1"/>
          <p:cNvSpPr txBox="1"/>
          <p:nvPr/>
        </p:nvSpPr>
        <p:spPr>
          <a:xfrm flipH="1">
            <a:off x="2803484" y="3250820"/>
            <a:ext cx="204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LinkedHashMap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5714998" y="3257306"/>
            <a:ext cx="258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双向链表 </a:t>
            </a:r>
            <a:r>
              <a:rPr lang="en-US" altLang="zh-CN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+ HashMap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13" name="直接箭头连接符 12"/>
          <p:cNvCxnSpPr>
            <a:endCxn id="18" idx="3"/>
          </p:cNvCxnSpPr>
          <p:nvPr/>
        </p:nvCxnSpPr>
        <p:spPr>
          <a:xfrm>
            <a:off x="4846319" y="3429000"/>
            <a:ext cx="868679" cy="12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fficePLUS.cn-5-1"/>
          <p:cNvSpPr txBox="1"/>
          <p:nvPr/>
        </p:nvSpPr>
        <p:spPr>
          <a:xfrm flipH="1">
            <a:off x="1989670" y="4564530"/>
            <a:ext cx="386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数据结构可以说是很多东西的根基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/>
          <p:cNvSpPr txBox="1"/>
          <p:nvPr/>
        </p:nvSpPr>
        <p:spPr>
          <a:xfrm flipH="1">
            <a:off x="1989670" y="5106520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学习数据结构可以帮助我们更好地了解我们常用的一些东西的特性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/>
          <p:cNvSpPr txBox="1"/>
          <p:nvPr/>
        </p:nvSpPr>
        <p:spPr>
          <a:xfrm flipH="1">
            <a:off x="6274442" y="4660106"/>
            <a:ext cx="3862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如果你去找工作，那么大部分面试官都会问算法题，而算法题又离不开数据结构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627347" y="5060353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4" name="左大括号 13"/>
          <p:cNvSpPr/>
          <p:nvPr/>
        </p:nvSpPr>
        <p:spPr>
          <a:xfrm>
            <a:off x="1874520" y="4660106"/>
            <a:ext cx="115150" cy="10927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  <p:bldP spid="17" grpId="0"/>
      <p:bldP spid="18" grpId="0"/>
      <p:bldP spid="21" grpId="0"/>
      <p:bldP spid="25" grpId="0"/>
      <p:bldP spid="14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2935238" y="3278005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数据结构是人类为了解决某种问题而规定的东西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7439794" y="3274654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4" name="直接箭头连接符 3"/>
          <p:cNvCxnSpPr>
            <a:stCxn id="26" idx="1"/>
            <a:endCxn id="27" idx="3"/>
          </p:cNvCxnSpPr>
          <p:nvPr/>
        </p:nvCxnSpPr>
        <p:spPr>
          <a:xfrm flipV="1">
            <a:off x="6797727" y="3597820"/>
            <a:ext cx="642067" cy="3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8575077" y="3872555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3773555" y="3509884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178666" y="3911317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6751127" y="3911317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7361513" y="3911317"/>
            <a:ext cx="486561" cy="48656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6975607" y="3595693"/>
            <a:ext cx="1781666" cy="2296999"/>
            <a:chOff x="6749592" y="3689022"/>
            <a:chExt cx="1781666" cy="2296999"/>
          </a:xfrm>
        </p:grpSpPr>
        <p:sp>
          <p:nvSpPr>
            <p:cNvPr id="3" name="矩形 2"/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/>
        </p:nvSpPr>
        <p:spPr>
          <a:xfrm>
            <a:off x="7150124" y="5138525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7150124" y="3188672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782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3773555" y="3509884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4384364" y="3509884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6191945" y="391131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6791184" y="3911317"/>
            <a:ext cx="486561" cy="48656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3773555" y="3509884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4384364" y="3509884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4970324" y="3509883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椭圆 14"/>
          <p:cNvSpPr/>
          <p:nvPr/>
        </p:nvSpPr>
        <p:spPr>
          <a:xfrm>
            <a:off x="4384364" y="3509884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4970324" y="3509883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3751159" y="3509882"/>
            <a:ext cx="486561" cy="48656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8850700" y="3870280"/>
            <a:ext cx="2899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不用关心当前状态，直接将任务放进任务队列即可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/>
          <p:cNvSpPr txBox="1"/>
          <p:nvPr/>
        </p:nvSpPr>
        <p:spPr>
          <a:xfrm flipH="1">
            <a:off x="2809882" y="2677364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全局最多只存在三个线程，效率较高（开线程需要消耗资源）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4626" y="3911321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0586" y="391132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4626" y="3911321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0586" y="391132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8706290" y="3911321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4626" y="3911321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0586" y="391132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7936546" y="3921711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4626" y="3911321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8061766" y="392171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7413196" y="3911321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2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7421516" y="3918457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8061766" y="392171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6781267" y="3911321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781266" y="3914727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7421516" y="3918457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8061766" y="3921711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6178666" y="3920984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7733080" y="4659242"/>
            <a:ext cx="2782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紧急任务，必须优先执行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6975607" y="3595693"/>
            <a:ext cx="1781666" cy="2296999"/>
            <a:chOff x="6749592" y="3689022"/>
            <a:chExt cx="1781666" cy="2296999"/>
          </a:xfrm>
        </p:grpSpPr>
        <p:sp>
          <p:nvSpPr>
            <p:cNvPr id="3" name="矩形 2"/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/>
        </p:nvSpPr>
        <p:spPr>
          <a:xfrm>
            <a:off x="7150124" y="5138525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7150123" y="4421511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782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/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/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/>
          <p:cNvSpPr txBox="1"/>
          <p:nvPr/>
        </p:nvSpPr>
        <p:spPr>
          <a:xfrm flipH="1">
            <a:off x="7222737" y="524996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/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/>
          <p:cNvSpPr txBox="1"/>
          <p:nvPr/>
        </p:nvSpPr>
        <p:spPr>
          <a:xfrm flipH="1">
            <a:off x="7222737" y="524996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1" name="OfficePLUS.cn-5-1"/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/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/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/>
          <p:cNvSpPr txBox="1"/>
          <p:nvPr/>
        </p:nvSpPr>
        <p:spPr>
          <a:xfrm flipH="1">
            <a:off x="7222737" y="524996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1" name="OfficePLUS.cn-5-1"/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/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/>
          <p:cNvSpPr txBox="1"/>
          <p:nvPr/>
        </p:nvSpPr>
        <p:spPr>
          <a:xfrm flipH="1">
            <a:off x="3773555" y="2730650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失败重做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次！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线程池</a:t>
            </a:r>
            <a:endParaRPr lang="en-US" altLang="zh-CN" dirty="0"/>
          </a:p>
          <a:p>
            <a:pPr algn="ctr"/>
            <a:r>
              <a:rPr lang="en-US" altLang="zh-CN" dirty="0"/>
              <a:t>3</a:t>
            </a:r>
            <a:r>
              <a:rPr lang="zh-CN" altLang="en-US" dirty="0"/>
              <a:t>个线程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6178666" y="3785837"/>
            <a:ext cx="2365695" cy="737531"/>
            <a:chOff x="1879134" y="2692866"/>
            <a:chExt cx="2365695" cy="73753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椭圆 3"/>
          <p:cNvSpPr/>
          <p:nvPr/>
        </p:nvSpPr>
        <p:spPr>
          <a:xfrm>
            <a:off x="6178666" y="3911326"/>
            <a:ext cx="486561" cy="48656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762560" y="3920258"/>
            <a:ext cx="486561" cy="4865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7359617" y="3920258"/>
            <a:ext cx="486561" cy="48656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3773555" y="3542556"/>
            <a:ext cx="486561" cy="48656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X</a:t>
            </a:r>
            <a:endParaRPr lang="zh-CN" altLang="en-US" dirty="0"/>
          </a:p>
        </p:txBody>
      </p:sp>
      <p:sp>
        <p:nvSpPr>
          <p:cNvPr id="18" name="OfficePLUS.cn-5-1"/>
          <p:cNvSpPr txBox="1"/>
          <p:nvPr/>
        </p:nvSpPr>
        <p:spPr>
          <a:xfrm flipH="1">
            <a:off x="5967487" y="495968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优先队列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9" name="OfficePLUS.cn-5-1"/>
          <p:cNvSpPr txBox="1"/>
          <p:nvPr/>
        </p:nvSpPr>
        <p:spPr>
          <a:xfrm flipH="1">
            <a:off x="7214369" y="479798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、链表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/>
          <p:cNvSpPr txBox="1"/>
          <p:nvPr/>
        </p:nvSpPr>
        <p:spPr>
          <a:xfrm flipH="1">
            <a:off x="7222737" y="5249962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、堆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1" name="OfficePLUS.cn-5-1"/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/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/>
          <p:cNvSpPr txBox="1"/>
          <p:nvPr/>
        </p:nvSpPr>
        <p:spPr>
          <a:xfrm flipH="1">
            <a:off x="3773555" y="2730650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失败重做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次！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3773553" y="3067331"/>
            <a:ext cx="188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超时强制 </a:t>
            </a:r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pass</a:t>
            </a: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消费者</a:t>
            </a:r>
            <a:endParaRPr lang="zh-CN" altLang="en-US" dirty="0"/>
          </a:p>
        </p:txBody>
      </p:sp>
      <p:sp>
        <p:nvSpPr>
          <p:cNvPr id="21" name="OfficePLUS.cn-5-1"/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/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268087" y="3428999"/>
            <a:ext cx="1988191" cy="1528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生产者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5158255" y="3785837"/>
            <a:ext cx="2365695" cy="737531"/>
            <a:chOff x="1879134" y="2692866"/>
            <a:chExt cx="2365695" cy="737531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/>
          <p:cNvSpPr/>
          <p:nvPr/>
        </p:nvSpPr>
        <p:spPr>
          <a:xfrm>
            <a:off x="5949545" y="3758923"/>
            <a:ext cx="783114" cy="78311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事件</a:t>
            </a:r>
            <a:endParaRPr lang="zh-CN" altLang="en-US" dirty="0"/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5805796" y="3516863"/>
            <a:ext cx="1324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消费者</a:t>
            </a:r>
            <a:endParaRPr lang="zh-CN" altLang="en-US" dirty="0"/>
          </a:p>
        </p:txBody>
      </p:sp>
      <p:sp>
        <p:nvSpPr>
          <p:cNvPr id="21" name="OfficePLUS.cn-5-1"/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/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268087" y="3428999"/>
            <a:ext cx="1988191" cy="1528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生产者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5158255" y="3785837"/>
            <a:ext cx="2365695" cy="737531"/>
            <a:chOff x="1879134" y="2692866"/>
            <a:chExt cx="2365695" cy="737531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/>
          <p:cNvSpPr/>
          <p:nvPr/>
        </p:nvSpPr>
        <p:spPr>
          <a:xfrm>
            <a:off x="5949545" y="3758923"/>
            <a:ext cx="783114" cy="78311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事件</a:t>
            </a:r>
            <a:endParaRPr lang="zh-CN" altLang="en-US" dirty="0"/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5805796" y="3516863"/>
            <a:ext cx="1324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OfficePLUS.cn-5-1"/>
          <p:cNvSpPr txBox="1"/>
          <p:nvPr/>
        </p:nvSpPr>
        <p:spPr>
          <a:xfrm flipH="1">
            <a:off x="7862447" y="5168501"/>
            <a:ext cx="1478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只关心任务的创建和是否完成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消费者</a:t>
            </a:r>
            <a:endParaRPr lang="zh-CN" altLang="en-US" dirty="0"/>
          </a:p>
        </p:txBody>
      </p:sp>
      <p:sp>
        <p:nvSpPr>
          <p:cNvPr id="21" name="OfficePLUS.cn-5-1"/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/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268087" y="3428999"/>
            <a:ext cx="1988191" cy="1528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生产者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5158255" y="3785837"/>
            <a:ext cx="2365695" cy="737531"/>
            <a:chOff x="1879134" y="2692866"/>
            <a:chExt cx="2365695" cy="737531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/>
          <p:cNvSpPr/>
          <p:nvPr/>
        </p:nvSpPr>
        <p:spPr>
          <a:xfrm>
            <a:off x="5949545" y="3758923"/>
            <a:ext cx="783114" cy="78311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事件</a:t>
            </a:r>
            <a:endParaRPr lang="zh-CN" altLang="en-US" dirty="0"/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5805796" y="3516863"/>
            <a:ext cx="1324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OfficePLUS.cn-5-1"/>
          <p:cNvSpPr txBox="1"/>
          <p:nvPr/>
        </p:nvSpPr>
        <p:spPr>
          <a:xfrm flipH="1">
            <a:off x="7862447" y="5168501"/>
            <a:ext cx="1478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只关心任务的创建和是否完成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/>
          <p:cNvSpPr txBox="1"/>
          <p:nvPr/>
        </p:nvSpPr>
        <p:spPr>
          <a:xfrm flipH="1">
            <a:off x="5698424" y="4841391"/>
            <a:ext cx="1539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关心入队和出队的顺序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消费者的分配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/>
            </a:p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04515" y="3428999"/>
            <a:ext cx="1988191" cy="1528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消费者</a:t>
            </a:r>
            <a:endParaRPr lang="zh-CN" altLang="en-US" dirty="0"/>
          </a:p>
        </p:txBody>
      </p:sp>
      <p:sp>
        <p:nvSpPr>
          <p:cNvPr id="21" name="OfficePLUS.cn-5-1"/>
          <p:cNvSpPr txBox="1"/>
          <p:nvPr/>
        </p:nvSpPr>
        <p:spPr>
          <a:xfrm flipH="1">
            <a:off x="9256279" y="3047173"/>
            <a:ext cx="126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架构！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2" name="OfficePLUS.cn-5-1"/>
          <p:cNvSpPr txBox="1"/>
          <p:nvPr/>
        </p:nvSpPr>
        <p:spPr>
          <a:xfrm flipH="1">
            <a:off x="9256278" y="3516863"/>
            <a:ext cx="147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代码健壮性！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268087" y="3428999"/>
            <a:ext cx="1988191" cy="1528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生产者</a:t>
            </a:r>
            <a:endParaRPr lang="zh-CN" altLang="en-US" dirty="0"/>
          </a:p>
        </p:txBody>
      </p:sp>
      <p:grpSp>
        <p:nvGrpSpPr>
          <p:cNvPr id="30" name="组合 29"/>
          <p:cNvGrpSpPr/>
          <p:nvPr/>
        </p:nvGrpSpPr>
        <p:grpSpPr>
          <a:xfrm>
            <a:off x="5158255" y="3785837"/>
            <a:ext cx="2365695" cy="737531"/>
            <a:chOff x="1879134" y="2692866"/>
            <a:chExt cx="2365695" cy="737531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/>
          <p:cNvSpPr/>
          <p:nvPr/>
        </p:nvSpPr>
        <p:spPr>
          <a:xfrm>
            <a:off x="5949545" y="3758923"/>
            <a:ext cx="783114" cy="78311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事件</a:t>
            </a:r>
            <a:endParaRPr lang="zh-CN" altLang="en-US" dirty="0"/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5805796" y="3516863"/>
            <a:ext cx="1324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OfficePLUS.cn-5-1"/>
          <p:cNvSpPr txBox="1"/>
          <p:nvPr/>
        </p:nvSpPr>
        <p:spPr>
          <a:xfrm flipH="1">
            <a:off x="7862447" y="5168501"/>
            <a:ext cx="1478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只关心任务的创建和是否完成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/>
          <p:cNvSpPr txBox="1"/>
          <p:nvPr/>
        </p:nvSpPr>
        <p:spPr>
          <a:xfrm flipH="1">
            <a:off x="5698424" y="4841391"/>
            <a:ext cx="1539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关心入队和出队的顺序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消费者的分配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/>
          <p:cNvSpPr txBox="1"/>
          <p:nvPr/>
        </p:nvSpPr>
        <p:spPr>
          <a:xfrm flipH="1">
            <a:off x="3793972" y="5168501"/>
            <a:ext cx="1539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关心任务的消费和通知生产者（超时、重做）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2" y="1368153"/>
            <a:ext cx="8065653" cy="12842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426" y="2980596"/>
            <a:ext cx="4953000" cy="12573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42534" y="399901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栈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3788530" y="3999015"/>
            <a:ext cx="1545996" cy="95210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队列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5334526" y="3999015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树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880522" y="3999014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红黑树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426518" y="3999014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字典树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334526" y="4949220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并查集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6880522" y="4947319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堆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9" grpId="0" animBg="1"/>
      <p:bldP spid="20" grpId="0" animBg="1"/>
    </p:bld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5592706" y="1454998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5592705" y="2311937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学习数据结构可以让你写出更健壮的代码，可以提升你的架构能力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为什么要学数据结构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340579" y="217084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客观原因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340578" y="3416505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主观原因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OfficePLUS.cn-5-1"/>
          <p:cNvSpPr txBox="1"/>
          <p:nvPr/>
        </p:nvSpPr>
        <p:spPr>
          <a:xfrm flipH="1">
            <a:off x="3483865" y="3348353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学习数据结构可以让你更好地解决一些问题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3483864" y="4205292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学习数据结构可以让你写出更健壮的代码，可以提升你的架构能力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/>
          <p:cNvSpPr txBox="1"/>
          <p:nvPr/>
        </p:nvSpPr>
        <p:spPr>
          <a:xfrm flipH="1">
            <a:off x="3483864" y="1808729"/>
            <a:ext cx="3862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数据结构可以说是很多东西的根基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3483864" y="2350719"/>
            <a:ext cx="3862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学习数据结构可以帮助我们更好地了解我们常用的一些东西的特性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3" name="OfficePLUS.cn-5-1"/>
          <p:cNvSpPr txBox="1"/>
          <p:nvPr/>
        </p:nvSpPr>
        <p:spPr>
          <a:xfrm flipH="1">
            <a:off x="7768636" y="1904305"/>
            <a:ext cx="3862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如果你去找工作，那么大部分面试官都会问算法题，而算法题又离不开数据结构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8" name="OfficePLUS.cn-5-1"/>
          <p:cNvSpPr txBox="1"/>
          <p:nvPr/>
        </p:nvSpPr>
        <p:spPr>
          <a:xfrm flipH="1">
            <a:off x="1050887" y="670179"/>
            <a:ext cx="243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总结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839" y="577000"/>
            <a:ext cx="6961961" cy="57039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16105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5" y="957886"/>
            <a:ext cx="89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作业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284932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603311" y="84803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2072829" y="2279609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7101939" y="5634709"/>
            <a:ext cx="568171" cy="5681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15" idx="5"/>
            <a:endCxn id="31" idx="0"/>
          </p:cNvCxnSpPr>
          <p:nvPr/>
        </p:nvCxnSpPr>
        <p:spPr>
          <a:xfrm>
            <a:off x="7088275" y="4978439"/>
            <a:ext cx="297750" cy="6562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2882525" y="227961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1222174" y="2920529"/>
            <a:ext cx="129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遍历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x7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3" name="OfficePLUS.cn-5-1"/>
          <p:cNvSpPr txBox="1"/>
          <p:nvPr/>
        </p:nvSpPr>
        <p:spPr>
          <a:xfrm flipH="1">
            <a:off x="1222176" y="1721710"/>
            <a:ext cx="329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实现二叉排序树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ADT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216" y="3687670"/>
            <a:ext cx="4124901" cy="26102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2" grpId="0"/>
      <p:bldP spid="29" grpId="0"/>
    </p:bld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/>
        </p:nvSpPr>
        <p:spPr>
          <a:xfrm>
            <a:off x="1370862" y="2235199"/>
            <a:ext cx="9450276" cy="2387600"/>
          </a:xfrm>
          <a:prstGeom prst="rect">
            <a:avLst/>
          </a:prstGeom>
          <a:solidFill>
            <a:schemeClr val="tx1">
              <a:lumMod val="75000"/>
              <a:lumOff val="25000"/>
              <a:alpha val="7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树</a:t>
            </a:r>
            <a:r>
              <a:rPr lang="en-US" altLang="zh-CN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</a:t>
            </a:r>
            <a:r>
              <a:rPr lang="zh-CN" altLang="en-US" sz="6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最复杂的数据结构</a:t>
            </a:r>
            <a:endParaRPr lang="en-US" altLang="zh-CN" sz="6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主讲人：移动组 林广川</a:t>
            </a:r>
            <a:endParaRPr lang="en-US" altLang="zh-CN" sz="2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307176" y="4347806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链栈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3462485" y="3653960"/>
            <a:ext cx="1781666" cy="2296999"/>
            <a:chOff x="6749592" y="3689022"/>
            <a:chExt cx="1781666" cy="2296999"/>
          </a:xfrm>
        </p:grpSpPr>
        <p:sp>
          <p:nvSpPr>
            <p:cNvPr id="12" name="矩形 11"/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5640548" y="5233945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74220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Size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Top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307176" y="4347806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链栈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3462485" y="3653960"/>
            <a:ext cx="1781666" cy="2296999"/>
            <a:chOff x="6749592" y="3689022"/>
            <a:chExt cx="1781666" cy="2296999"/>
          </a:xfrm>
        </p:grpSpPr>
        <p:sp>
          <p:nvSpPr>
            <p:cNvPr id="12" name="矩形 11"/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3637002" y="5214659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74220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Size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Top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92508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525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3" name="直接箭头连接符 2"/>
          <p:cNvCxnSpPr/>
          <p:nvPr/>
        </p:nvCxnSpPr>
        <p:spPr>
          <a:xfrm>
            <a:off x="8458986" y="4511040"/>
            <a:ext cx="7918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5" name="OfficePLUS.cn-3"/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6" name="OfficePLUS.cn-4"/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grpSp>
        <p:nvGrpSpPr>
          <p:cNvPr id="7" name="OfficePLUS.cn-5"/>
          <p:cNvGrpSpPr/>
          <p:nvPr/>
        </p:nvGrpSpPr>
        <p:grpSpPr>
          <a:xfrm>
            <a:off x="1252056" y="2743653"/>
            <a:ext cx="4560008" cy="577388"/>
            <a:chOff x="820256" y="2172153"/>
            <a:chExt cx="4560008" cy="577388"/>
          </a:xfrm>
        </p:grpSpPr>
        <p:sp>
          <p:nvSpPr>
            <p:cNvPr id="8" name="OfficePLUS.cn-5-1"/>
            <p:cNvSpPr txBox="1"/>
            <p:nvPr/>
          </p:nvSpPr>
          <p:spPr>
            <a:xfrm flipH="1">
              <a:off x="1553936" y="2230014"/>
              <a:ext cx="38263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333333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数据结构层次</a:t>
              </a:r>
              <a:endPara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853271" y="2172153"/>
              <a:ext cx="577388" cy="577388"/>
              <a:chOff x="853271" y="2010228"/>
              <a:chExt cx="577388" cy="577388"/>
            </a:xfrm>
          </p:grpSpPr>
          <p:sp>
            <p:nvSpPr>
              <p:cNvPr id="11" name="OfficePLUS.cn-5-2"/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13500003" rotWithShape="0">
                  <a:srgbClr val="C9D1FE">
                    <a:alpha val="8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  <p:sp>
            <p:nvSpPr>
              <p:cNvPr id="12" name="OfficePLUS.cn-5-3"/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2700001" rotWithShape="0">
                  <a:schemeClr val="tx1">
                    <a:alpha val="2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</p:grpSp>
        <p:sp>
          <p:nvSpPr>
            <p:cNvPr id="10" name="OfficePLUS.cn-5-4"/>
            <p:cNvSpPr txBox="1"/>
            <p:nvPr/>
          </p:nvSpPr>
          <p:spPr>
            <a:xfrm>
              <a:off x="820256" y="2218287"/>
              <a:ext cx="662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a typeface="阿里巴巴普惠体 B" panose="00020600040101010101" pitchFamily="18" charset="-122"/>
                  <a:cs typeface="阿里巴巴普惠体 B" panose="00020600040101010101" pitchFamily="18" charset="-122"/>
                  <a:sym typeface="+mn-lt"/>
                </a:rPr>
                <a:t>01</a:t>
              </a:r>
              <a:endParaRPr lang="en-US" altLang="zh-CN" sz="2800" b="1" dirty="0">
                <a:solidFill>
                  <a:schemeClr val="bg1"/>
                </a:solidFill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lt"/>
              </a:endParaRPr>
            </a:p>
          </p:txBody>
        </p:sp>
      </p:grpSp>
      <p:grpSp>
        <p:nvGrpSpPr>
          <p:cNvPr id="13" name="OfficePLUS.cn-6"/>
          <p:cNvGrpSpPr/>
          <p:nvPr/>
        </p:nvGrpSpPr>
        <p:grpSpPr>
          <a:xfrm>
            <a:off x="1252056" y="3529762"/>
            <a:ext cx="4560008" cy="577388"/>
            <a:chOff x="820256" y="3581853"/>
            <a:chExt cx="4560008" cy="577388"/>
          </a:xfrm>
        </p:grpSpPr>
        <p:sp>
          <p:nvSpPr>
            <p:cNvPr id="14" name="OfficePLUS.cn-6-1"/>
            <p:cNvSpPr txBox="1"/>
            <p:nvPr/>
          </p:nvSpPr>
          <p:spPr>
            <a:xfrm flipH="1">
              <a:off x="1553936" y="3639714"/>
              <a:ext cx="38263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什么是树</a:t>
              </a:r>
              <a:endPara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853271" y="3581853"/>
              <a:ext cx="577388" cy="577388"/>
              <a:chOff x="853271" y="2010228"/>
              <a:chExt cx="577388" cy="577388"/>
            </a:xfrm>
          </p:grpSpPr>
          <p:sp>
            <p:nvSpPr>
              <p:cNvPr id="17" name="OfficePLUS.cn-6-2"/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13500003" rotWithShape="0">
                  <a:srgbClr val="C9D1FE">
                    <a:alpha val="8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  <p:sp>
            <p:nvSpPr>
              <p:cNvPr id="18" name="OfficePLUS.cn-6-3"/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2700001" rotWithShape="0">
                  <a:schemeClr val="tx1">
                    <a:alpha val="2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</p:grpSp>
        <p:sp>
          <p:nvSpPr>
            <p:cNvPr id="16" name="OfficePLUS.cn-6-4"/>
            <p:cNvSpPr txBox="1"/>
            <p:nvPr/>
          </p:nvSpPr>
          <p:spPr>
            <a:xfrm>
              <a:off x="820256" y="3627987"/>
              <a:ext cx="662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a typeface="阿里巴巴普惠体 B" panose="00020600040101010101" pitchFamily="18" charset="-122"/>
                  <a:cs typeface="阿里巴巴普惠体 B" panose="00020600040101010101" pitchFamily="18" charset="-122"/>
                  <a:sym typeface="+mn-lt"/>
                </a:rPr>
                <a:t>02</a:t>
              </a:r>
              <a:endParaRPr lang="en-US" altLang="zh-CN" sz="2800" b="1" dirty="0">
                <a:solidFill>
                  <a:schemeClr val="bg1"/>
                </a:solidFill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lt"/>
              </a:endParaRPr>
            </a:p>
          </p:txBody>
        </p:sp>
      </p:grpSp>
      <p:grpSp>
        <p:nvGrpSpPr>
          <p:cNvPr id="19" name="OfficePLUS.cn-7"/>
          <p:cNvGrpSpPr/>
          <p:nvPr/>
        </p:nvGrpSpPr>
        <p:grpSpPr>
          <a:xfrm>
            <a:off x="1252056" y="5114676"/>
            <a:ext cx="4560008" cy="577388"/>
            <a:chOff x="820256" y="4991553"/>
            <a:chExt cx="4560008" cy="577388"/>
          </a:xfrm>
        </p:grpSpPr>
        <p:sp>
          <p:nvSpPr>
            <p:cNvPr id="20" name="OfficePLUS.cn-7-1"/>
            <p:cNvSpPr txBox="1"/>
            <p:nvPr/>
          </p:nvSpPr>
          <p:spPr>
            <a:xfrm flipH="1">
              <a:off x="1553936" y="5068464"/>
              <a:ext cx="38263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聊聊数据结构</a:t>
              </a:r>
              <a:endPara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853271" y="4991553"/>
              <a:ext cx="577388" cy="577388"/>
              <a:chOff x="853271" y="2010228"/>
              <a:chExt cx="577388" cy="577388"/>
            </a:xfrm>
          </p:grpSpPr>
          <p:sp>
            <p:nvSpPr>
              <p:cNvPr id="23" name="OfficePLUS.cn-7-2"/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13500003" rotWithShape="0">
                  <a:srgbClr val="C9D1FE">
                    <a:alpha val="8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  <p:sp>
            <p:nvSpPr>
              <p:cNvPr id="24" name="OfficePLUS.cn-7-3"/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2700001" rotWithShape="0">
                  <a:schemeClr val="tx1">
                    <a:alpha val="2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</p:grpSp>
        <p:sp>
          <p:nvSpPr>
            <p:cNvPr id="22" name="OfficePLUS.cn-7-4"/>
            <p:cNvSpPr txBox="1"/>
            <p:nvPr/>
          </p:nvSpPr>
          <p:spPr>
            <a:xfrm>
              <a:off x="820256" y="5037687"/>
              <a:ext cx="662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a typeface="阿里巴巴普惠体 B" panose="00020600040101010101" pitchFamily="18" charset="-122"/>
                  <a:cs typeface="阿里巴巴普惠体 B" panose="00020600040101010101" pitchFamily="18" charset="-122"/>
                  <a:sym typeface="+mn-lt"/>
                </a:rPr>
                <a:t>04</a:t>
              </a:r>
              <a:endParaRPr lang="en-US" altLang="zh-CN" sz="2800" b="1" dirty="0">
                <a:solidFill>
                  <a:schemeClr val="bg1"/>
                </a:solidFill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lt"/>
              </a:endParaRPr>
            </a:p>
          </p:txBody>
        </p:sp>
      </p:grpSp>
      <p:sp>
        <p:nvSpPr>
          <p:cNvPr id="25" name="OfficePLUS.cn-8"/>
          <p:cNvSpPr txBox="1"/>
          <p:nvPr/>
        </p:nvSpPr>
        <p:spPr>
          <a:xfrm>
            <a:off x="1117600" y="1294537"/>
            <a:ext cx="2527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556CFB"/>
                </a:solidFill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lt"/>
              </a:rPr>
              <a:t>目录</a:t>
            </a:r>
            <a:endParaRPr lang="zh-CN" altLang="en-US" sz="4400" dirty="0">
              <a:solidFill>
                <a:srgbClr val="556CFB"/>
              </a:solidFill>
              <a:ea typeface="阿里巴巴普惠体 B" panose="00020600040101010101" pitchFamily="18" charset="-122"/>
              <a:cs typeface="阿里巴巴普惠体 B" panose="00020600040101010101" pitchFamily="18" charset="-122"/>
              <a:sym typeface="+mn-lt"/>
            </a:endParaRPr>
          </a:p>
        </p:txBody>
      </p:sp>
      <p:sp>
        <p:nvSpPr>
          <p:cNvPr id="26" name="OfficePLUS.cn-9"/>
          <p:cNvSpPr txBox="1"/>
          <p:nvPr/>
        </p:nvSpPr>
        <p:spPr>
          <a:xfrm>
            <a:off x="1158377" y="1885043"/>
            <a:ext cx="2545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spc="200" dirty="0">
                <a:sym typeface="+mn-lt"/>
              </a:rPr>
              <a:t>CONTENTS</a:t>
            </a:r>
            <a:endParaRPr lang="zh-CN" altLang="en-US" sz="2400" spc="200" dirty="0">
              <a:sym typeface="+mn-lt"/>
            </a:endParaRPr>
          </a:p>
        </p:txBody>
      </p:sp>
      <p:pic>
        <p:nvPicPr>
          <p:cNvPr id="36" name="OfficePLUS.cn-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6850" y="504824"/>
            <a:ext cx="6167438" cy="6167438"/>
          </a:xfrm>
          <a:prstGeom prst="rect">
            <a:avLst/>
          </a:prstGeom>
        </p:spPr>
      </p:pic>
      <p:grpSp>
        <p:nvGrpSpPr>
          <p:cNvPr id="29" name="OfficePLUS.cn-6"/>
          <p:cNvGrpSpPr/>
          <p:nvPr/>
        </p:nvGrpSpPr>
        <p:grpSpPr>
          <a:xfrm>
            <a:off x="1252056" y="4322219"/>
            <a:ext cx="4560008" cy="577388"/>
            <a:chOff x="820256" y="3581853"/>
            <a:chExt cx="4560008" cy="577388"/>
          </a:xfrm>
        </p:grpSpPr>
        <p:sp>
          <p:nvSpPr>
            <p:cNvPr id="30" name="OfficePLUS.cn-6-1"/>
            <p:cNvSpPr txBox="1"/>
            <p:nvPr/>
          </p:nvSpPr>
          <p:spPr>
            <a:xfrm flipH="1">
              <a:off x="1553936" y="3639714"/>
              <a:ext cx="38263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树的应用 </a:t>
              </a:r>
              <a:r>
                <a:rPr lang="en-US" altLang="zh-CN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&amp; </a:t>
              </a:r>
              <a:r>
                <a:rPr lang="zh-CN" alt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 L" panose="00020600040101010101" pitchFamily="18" charset="-122"/>
                  <a:sym typeface="+mn-lt"/>
                </a:rPr>
                <a:t>作业布置</a:t>
              </a:r>
              <a:endParaRPr lang="en-US" altLang="zh-CN" sz="1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853271" y="3581853"/>
              <a:ext cx="577388" cy="577388"/>
              <a:chOff x="853271" y="2010228"/>
              <a:chExt cx="577388" cy="577388"/>
            </a:xfrm>
          </p:grpSpPr>
          <p:sp>
            <p:nvSpPr>
              <p:cNvPr id="33" name="OfficePLUS.cn-6-2"/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13500003" rotWithShape="0">
                  <a:srgbClr val="C9D1FE">
                    <a:alpha val="8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  <p:sp>
            <p:nvSpPr>
              <p:cNvPr id="34" name="OfficePLUS.cn-6-3"/>
              <p:cNvSpPr/>
              <p:nvPr/>
            </p:nvSpPr>
            <p:spPr>
              <a:xfrm>
                <a:off x="853271" y="2010228"/>
                <a:ext cx="577388" cy="577388"/>
              </a:xfrm>
              <a:prstGeom prst="roundRect">
                <a:avLst>
                  <a:gd name="adj" fmla="val 24915"/>
                </a:avLst>
              </a:prstGeom>
              <a:solidFill>
                <a:srgbClr val="556CFB"/>
              </a:solidFill>
              <a:ln>
                <a:noFill/>
              </a:ln>
              <a:effectLst>
                <a:outerShdw blurRad="127000" dist="63500" dir="2700001" rotWithShape="0">
                  <a:schemeClr val="tx1">
                    <a:alpha val="2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ym typeface="+mn-lt"/>
                </a:endParaRPr>
              </a:p>
            </p:txBody>
          </p:sp>
        </p:grpSp>
        <p:sp>
          <p:nvSpPr>
            <p:cNvPr id="32" name="OfficePLUS.cn-6-4"/>
            <p:cNvSpPr txBox="1"/>
            <p:nvPr/>
          </p:nvSpPr>
          <p:spPr>
            <a:xfrm>
              <a:off x="820256" y="3627987"/>
              <a:ext cx="6624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a typeface="阿里巴巴普惠体 B" panose="00020600040101010101" pitchFamily="18" charset="-122"/>
                  <a:cs typeface="阿里巴巴普惠体 B" panose="00020600040101010101" pitchFamily="18" charset="-122"/>
                  <a:sym typeface="+mn-lt"/>
                </a:rPr>
                <a:t>03</a:t>
              </a:r>
              <a:endParaRPr lang="en-US" altLang="zh-CN" sz="2800" b="1" dirty="0">
                <a:solidFill>
                  <a:schemeClr val="bg1"/>
                </a:solidFill>
                <a:ea typeface="阿里巴巴普惠体 B" panose="00020600040101010101" pitchFamily="18" charset="-122"/>
                <a:cs typeface="阿里巴巴普惠体 B" panose="00020600040101010101" pitchFamily="18" charset="-122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307176" y="4347806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链栈</a:t>
            </a:r>
            <a:endParaRPr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3462485" y="3653960"/>
            <a:ext cx="1781666" cy="2296999"/>
            <a:chOff x="6749592" y="3689022"/>
            <a:chExt cx="1781666" cy="2296999"/>
          </a:xfrm>
        </p:grpSpPr>
        <p:sp>
          <p:nvSpPr>
            <p:cNvPr id="12" name="矩形 11"/>
            <p:cNvSpPr/>
            <p:nvPr/>
          </p:nvSpPr>
          <p:spPr>
            <a:xfrm>
              <a:off x="6890994" y="3912124"/>
              <a:ext cx="1404594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6749592" y="3689022"/>
              <a:ext cx="1781666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>
            <a:off x="3637002" y="5214659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525</a:t>
            </a:r>
            <a:endParaRPr lang="zh-CN" altLang="en-US" dirty="0"/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74220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Size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Top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9250837" y="396395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525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3" name="直接箭头连接符 2"/>
          <p:cNvCxnSpPr/>
          <p:nvPr/>
        </p:nvCxnSpPr>
        <p:spPr>
          <a:xfrm>
            <a:off x="8458986" y="4511040"/>
            <a:ext cx="7918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3637002" y="4497645"/>
            <a:ext cx="1338363" cy="7170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888</a:t>
            </a:r>
            <a:endParaRPr lang="zh-CN" altLang="en-US" dirty="0"/>
          </a:p>
        </p:txBody>
      </p:sp>
      <p:graphicFrame>
        <p:nvGraphicFramePr>
          <p:cNvPr id="18" name="表格 17"/>
          <p:cNvGraphicFramePr>
            <a:graphicFrameLocks noGrp="1"/>
          </p:cNvGraphicFramePr>
          <p:nvPr/>
        </p:nvGraphicFramePr>
        <p:xfrm>
          <a:off x="9250837" y="5015767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888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5" name="直接箭头连接符 4"/>
          <p:cNvCxnSpPr/>
          <p:nvPr/>
        </p:nvCxnSpPr>
        <p:spPr>
          <a:xfrm>
            <a:off x="10287786" y="4497645"/>
            <a:ext cx="0" cy="518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128538" y="1020573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2080174" y="2274211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2080174" y="3050699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逻辑结构需要物理结构来实现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307176" y="4347806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链栈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2853172" y="4347805"/>
            <a:ext cx="1545996" cy="95210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顺序栈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4399168" y="4347805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循环队列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945164" y="4347804"/>
            <a:ext cx="1545996" cy="9521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链队列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21" name="OfficePLUS.cn-5-1"/>
          <p:cNvSpPr txBox="1"/>
          <p:nvPr/>
        </p:nvSpPr>
        <p:spPr>
          <a:xfrm flipH="1">
            <a:off x="1341603" y="352407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3" name="OfficePLUS.cn-5-1"/>
          <p:cNvSpPr txBox="1"/>
          <p:nvPr/>
        </p:nvSpPr>
        <p:spPr>
          <a:xfrm flipH="1">
            <a:off x="1341603" y="242069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4" name="OfficePLUS.cn-5-1"/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数据结构层次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5" name="OfficePLUS.cn-5-1"/>
          <p:cNvSpPr txBox="1"/>
          <p:nvPr/>
        </p:nvSpPr>
        <p:spPr>
          <a:xfrm flipH="1">
            <a:off x="3595338" y="2359142"/>
            <a:ext cx="5648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数据在内存中实际的结构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6" name="OfficePLUS.cn-5-1"/>
          <p:cNvSpPr txBox="1"/>
          <p:nvPr/>
        </p:nvSpPr>
        <p:spPr>
          <a:xfrm flipH="1">
            <a:off x="3532491" y="3462520"/>
            <a:ext cx="8411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人们为了解决某些问题规定的，抽象的结构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左大括号 1"/>
          <p:cNvSpPr/>
          <p:nvPr/>
        </p:nvSpPr>
        <p:spPr>
          <a:xfrm>
            <a:off x="985421" y="2420696"/>
            <a:ext cx="257453" cy="1626599"/>
          </a:xfrm>
          <a:prstGeom prst="leftBrace">
            <a:avLst>
              <a:gd name="adj1" fmla="val 157951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/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/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096000" y="2371672"/>
            <a:ext cx="5526024" cy="1457438"/>
            <a:chOff x="6096000" y="2371672"/>
            <a:chExt cx="5526024" cy="1457438"/>
          </a:xfrm>
        </p:grpSpPr>
        <p:sp>
          <p:nvSpPr>
            <p:cNvPr id="51" name="OfficePLUS.cn-6"/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2" name="OfficePLUS.cn-5"/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3" name="OfficePLUS.cn-7"/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02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4" name="OfficePLUS.cn-8"/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PART 02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5" name="OfficePLUS.cn-9"/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什么是树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/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/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/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096000" y="1607821"/>
            <a:ext cx="5526024" cy="1457438"/>
            <a:chOff x="6096000" y="2371672"/>
            <a:chExt cx="5526024" cy="1457438"/>
          </a:xfrm>
        </p:grpSpPr>
        <p:sp>
          <p:nvSpPr>
            <p:cNvPr id="51" name="OfficePLUS.cn-6"/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2" name="OfficePLUS.cn-5"/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3" name="OfficePLUS.cn-7"/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02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4" name="OfficePLUS.cn-8"/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PART </a:t>
              </a:r>
              <a:r>
                <a:rPr lang="en-US" altLang="zh-CN" sz="2000" spc="200" dirty="0">
                  <a:solidFill>
                    <a:srgbClr val="556CFB"/>
                  </a:solidFill>
                  <a:ea typeface="微软雅黑" panose="020B0503020204020204" charset="-122"/>
                  <a:sym typeface="+mn-lt"/>
                </a:rPr>
                <a:t>02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5" name="OfficePLUS.cn-9"/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914400"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什么是树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/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9" name="OfficePLUS.cn-5-1"/>
          <p:cNvSpPr txBox="1"/>
          <p:nvPr/>
        </p:nvSpPr>
        <p:spPr>
          <a:xfrm flipH="1">
            <a:off x="6972300" y="370788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/>
          <p:cNvSpPr txBox="1"/>
          <p:nvPr/>
        </p:nvSpPr>
        <p:spPr>
          <a:xfrm flipH="1">
            <a:off x="7027747" y="4392648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/>
          <p:cNvSpPr txBox="1"/>
          <p:nvPr/>
        </p:nvSpPr>
        <p:spPr>
          <a:xfrm flipH="1">
            <a:off x="4949171" y="3075056"/>
            <a:ext cx="3268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/>
          <p:cNvSpPr txBox="1"/>
          <p:nvPr/>
        </p:nvSpPr>
        <p:spPr>
          <a:xfrm flipH="1">
            <a:off x="1797598" y="3075056"/>
            <a:ext cx="3268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315" y="1255323"/>
            <a:ext cx="3916532" cy="43473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/>
          <p:cNvSpPr txBox="1"/>
          <p:nvPr/>
        </p:nvSpPr>
        <p:spPr>
          <a:xfrm flipH="1">
            <a:off x="1797598" y="3075056"/>
            <a:ext cx="3268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964315" y="1255323"/>
            <a:ext cx="3916532" cy="43473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/>
          <p:cNvSpPr txBox="1"/>
          <p:nvPr/>
        </p:nvSpPr>
        <p:spPr>
          <a:xfrm flipH="1">
            <a:off x="1797598" y="3075056"/>
            <a:ext cx="3268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7" name="直接连接符 6"/>
          <p:cNvCxnSpPr>
            <a:stCxn id="2" idx="4"/>
            <a:endCxn id="11" idx="0"/>
          </p:cNvCxnSpPr>
          <p:nvPr/>
        </p:nvCxnSpPr>
        <p:spPr>
          <a:xfrm>
            <a:off x="8446761" y="1763697"/>
            <a:ext cx="0" cy="4986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6299844" y="1195526"/>
            <a:ext cx="4293833" cy="2871501"/>
            <a:chOff x="6299844" y="1195526"/>
            <a:chExt cx="4293833" cy="2871501"/>
          </a:xfrm>
        </p:grpSpPr>
        <p:sp>
          <p:nvSpPr>
            <p:cNvPr id="2" name="椭圆 1"/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686801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816267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13" name="椭圆 12"/>
            <p:cNvSpPr/>
            <p:nvPr/>
          </p:nvSpPr>
          <p:spPr>
            <a:xfrm>
              <a:off x="945733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6299844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5" name="椭圆 14"/>
            <p:cNvSpPr/>
            <p:nvPr/>
          </p:nvSpPr>
          <p:spPr>
            <a:xfrm>
              <a:off x="7436186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6" name="椭圆 15"/>
            <p:cNvSpPr/>
            <p:nvPr/>
          </p:nvSpPr>
          <p:spPr>
            <a:xfrm>
              <a:off x="8162675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8" name="椭圆 17"/>
            <p:cNvSpPr/>
            <p:nvPr/>
          </p:nvSpPr>
          <p:spPr>
            <a:xfrm>
              <a:off x="8889164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19" name="椭圆 18"/>
            <p:cNvSpPr/>
            <p:nvPr/>
          </p:nvSpPr>
          <p:spPr>
            <a:xfrm>
              <a:off x="10025506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5" name="直接连接符 4"/>
            <p:cNvCxnSpPr>
              <a:stCxn id="2" idx="3"/>
              <a:endCxn id="10" idx="0"/>
            </p:cNvCxnSpPr>
            <p:nvPr/>
          </p:nvCxnSpPr>
          <p:spPr>
            <a:xfrm flipH="1">
              <a:off x="7152101" y="1680490"/>
              <a:ext cx="1093781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>
              <a:stCxn id="2" idx="5"/>
              <a:endCxn id="13" idx="0"/>
            </p:cNvCxnSpPr>
            <p:nvPr/>
          </p:nvCxnSpPr>
          <p:spPr>
            <a:xfrm>
              <a:off x="8647639" y="1680490"/>
              <a:ext cx="1093782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>
              <a:stCxn id="10" idx="3"/>
              <a:endCxn id="14" idx="0"/>
            </p:cNvCxnSpPr>
            <p:nvPr/>
          </p:nvCxnSpPr>
          <p:spPr>
            <a:xfrm flipH="1">
              <a:off x="6583930" y="2747290"/>
              <a:ext cx="367292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>
              <a:stCxn id="10" idx="5"/>
              <a:endCxn id="15" idx="0"/>
            </p:cNvCxnSpPr>
            <p:nvPr/>
          </p:nvCxnSpPr>
          <p:spPr>
            <a:xfrm>
              <a:off x="7352979" y="2747290"/>
              <a:ext cx="367293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>
              <a:stCxn id="11" idx="4"/>
              <a:endCxn id="16" idx="0"/>
            </p:cNvCxnSpPr>
            <p:nvPr/>
          </p:nvCxnSpPr>
          <p:spPr>
            <a:xfrm>
              <a:off x="8446761" y="2830497"/>
              <a:ext cx="0" cy="6683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13" idx="3"/>
              <a:endCxn id="18" idx="0"/>
            </p:cNvCxnSpPr>
            <p:nvPr/>
          </p:nvCxnSpPr>
          <p:spPr>
            <a:xfrm flipH="1">
              <a:off x="9173250" y="2747290"/>
              <a:ext cx="367292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>
              <a:stCxn id="13" idx="5"/>
              <a:endCxn id="19" idx="0"/>
            </p:cNvCxnSpPr>
            <p:nvPr/>
          </p:nvCxnSpPr>
          <p:spPr>
            <a:xfrm>
              <a:off x="9942299" y="2747290"/>
              <a:ext cx="367293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OfficePLUS.cn-5-1"/>
          <p:cNvSpPr txBox="1"/>
          <p:nvPr/>
        </p:nvSpPr>
        <p:spPr>
          <a:xfrm flipH="1">
            <a:off x="6407192" y="449911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2" name="OfficePLUS.cn-5-1"/>
          <p:cNvSpPr txBox="1"/>
          <p:nvPr/>
        </p:nvSpPr>
        <p:spPr>
          <a:xfrm flipH="1">
            <a:off x="6407192" y="518390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/>
          <p:cNvSpPr txBox="1"/>
          <p:nvPr/>
        </p:nvSpPr>
        <p:spPr>
          <a:xfrm flipH="1">
            <a:off x="1797598" y="3075056"/>
            <a:ext cx="3878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什么是二叉树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cxnSp>
        <p:nvCxnSpPr>
          <p:cNvPr id="7" name="直接连接符 6"/>
          <p:cNvCxnSpPr>
            <a:stCxn id="2" idx="4"/>
            <a:endCxn id="11" idx="0"/>
          </p:cNvCxnSpPr>
          <p:nvPr/>
        </p:nvCxnSpPr>
        <p:spPr>
          <a:xfrm>
            <a:off x="8446761" y="1763697"/>
            <a:ext cx="0" cy="4986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6299844" y="1195526"/>
            <a:ext cx="4293833" cy="2871501"/>
            <a:chOff x="6299844" y="1195526"/>
            <a:chExt cx="4293833" cy="2871501"/>
          </a:xfrm>
        </p:grpSpPr>
        <p:sp>
          <p:nvSpPr>
            <p:cNvPr id="2" name="椭圆 1"/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686801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816267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13" name="椭圆 12"/>
            <p:cNvSpPr/>
            <p:nvPr/>
          </p:nvSpPr>
          <p:spPr>
            <a:xfrm>
              <a:off x="945733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6299844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5" name="椭圆 14"/>
            <p:cNvSpPr/>
            <p:nvPr/>
          </p:nvSpPr>
          <p:spPr>
            <a:xfrm>
              <a:off x="7436186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6" name="椭圆 15"/>
            <p:cNvSpPr/>
            <p:nvPr/>
          </p:nvSpPr>
          <p:spPr>
            <a:xfrm>
              <a:off x="8162675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8" name="椭圆 17"/>
            <p:cNvSpPr/>
            <p:nvPr/>
          </p:nvSpPr>
          <p:spPr>
            <a:xfrm>
              <a:off x="8889164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19" name="椭圆 18"/>
            <p:cNvSpPr/>
            <p:nvPr/>
          </p:nvSpPr>
          <p:spPr>
            <a:xfrm>
              <a:off x="10025506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5" name="直接连接符 4"/>
            <p:cNvCxnSpPr>
              <a:stCxn id="2" idx="3"/>
              <a:endCxn id="10" idx="0"/>
            </p:cNvCxnSpPr>
            <p:nvPr/>
          </p:nvCxnSpPr>
          <p:spPr>
            <a:xfrm flipH="1">
              <a:off x="7152101" y="1680490"/>
              <a:ext cx="1093781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>
              <a:stCxn id="2" idx="5"/>
              <a:endCxn id="13" idx="0"/>
            </p:cNvCxnSpPr>
            <p:nvPr/>
          </p:nvCxnSpPr>
          <p:spPr>
            <a:xfrm>
              <a:off x="8647639" y="1680490"/>
              <a:ext cx="1093782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>
              <a:stCxn id="10" idx="3"/>
              <a:endCxn id="14" idx="0"/>
            </p:cNvCxnSpPr>
            <p:nvPr/>
          </p:nvCxnSpPr>
          <p:spPr>
            <a:xfrm flipH="1">
              <a:off x="6583930" y="2747290"/>
              <a:ext cx="367292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>
              <a:stCxn id="10" idx="5"/>
              <a:endCxn id="15" idx="0"/>
            </p:cNvCxnSpPr>
            <p:nvPr/>
          </p:nvCxnSpPr>
          <p:spPr>
            <a:xfrm>
              <a:off x="7352979" y="2747290"/>
              <a:ext cx="367293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>
              <a:stCxn id="11" idx="4"/>
              <a:endCxn id="16" idx="0"/>
            </p:cNvCxnSpPr>
            <p:nvPr/>
          </p:nvCxnSpPr>
          <p:spPr>
            <a:xfrm>
              <a:off x="8446761" y="2830497"/>
              <a:ext cx="0" cy="6683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13" idx="3"/>
              <a:endCxn id="18" idx="0"/>
            </p:cNvCxnSpPr>
            <p:nvPr/>
          </p:nvCxnSpPr>
          <p:spPr>
            <a:xfrm flipH="1">
              <a:off x="9173250" y="2747290"/>
              <a:ext cx="367292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>
              <a:stCxn id="13" idx="5"/>
              <a:endCxn id="19" idx="0"/>
            </p:cNvCxnSpPr>
            <p:nvPr/>
          </p:nvCxnSpPr>
          <p:spPr>
            <a:xfrm>
              <a:off x="9942299" y="2747290"/>
              <a:ext cx="367293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OfficePLUS.cn-5-1"/>
          <p:cNvSpPr txBox="1"/>
          <p:nvPr/>
        </p:nvSpPr>
        <p:spPr>
          <a:xfrm flipH="1">
            <a:off x="6407192" y="449911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2" name="OfficePLUS.cn-5-1"/>
          <p:cNvSpPr txBox="1"/>
          <p:nvPr/>
        </p:nvSpPr>
        <p:spPr>
          <a:xfrm flipH="1">
            <a:off x="6407192" y="518390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6407192" y="5906651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每个节点最多有两个孩子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/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/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096000" y="2371672"/>
            <a:ext cx="5526024" cy="1457438"/>
            <a:chOff x="6096000" y="2371672"/>
            <a:chExt cx="5526024" cy="1457438"/>
          </a:xfrm>
        </p:grpSpPr>
        <p:sp>
          <p:nvSpPr>
            <p:cNvPr id="51" name="OfficePLUS.cn-6"/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2" name="OfficePLUS.cn-5"/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3" name="OfficePLUS.cn-7"/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01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4" name="OfficePLUS.cn-8"/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PART 01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5" name="OfficePLUS.cn-9"/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数据结构层次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/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2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树的逻辑结构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7" name="OfficePLUS.cn-9"/>
          <p:cNvSpPr txBox="1"/>
          <p:nvPr/>
        </p:nvSpPr>
        <p:spPr>
          <a:xfrm flipH="1">
            <a:off x="1797598" y="3075056"/>
            <a:ext cx="3878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什么是二叉树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8162675" y="119552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0" name="椭圆 9"/>
          <p:cNvSpPr/>
          <p:nvPr/>
        </p:nvSpPr>
        <p:spPr>
          <a:xfrm>
            <a:off x="6868015" y="2262326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9457335" y="2262326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14" name="椭圆 13"/>
          <p:cNvSpPr/>
          <p:nvPr/>
        </p:nvSpPr>
        <p:spPr>
          <a:xfrm>
            <a:off x="6299844" y="3498855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7436186" y="3498856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8" name="椭圆 17"/>
          <p:cNvSpPr/>
          <p:nvPr/>
        </p:nvSpPr>
        <p:spPr>
          <a:xfrm>
            <a:off x="8889164" y="3498856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19" name="椭圆 18"/>
          <p:cNvSpPr/>
          <p:nvPr/>
        </p:nvSpPr>
        <p:spPr>
          <a:xfrm>
            <a:off x="10025506" y="3498855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cxnSp>
        <p:nvCxnSpPr>
          <p:cNvPr id="5" name="直接连接符 4"/>
          <p:cNvCxnSpPr>
            <a:stCxn id="2" idx="3"/>
            <a:endCxn id="10" idx="0"/>
          </p:cNvCxnSpPr>
          <p:nvPr/>
        </p:nvCxnSpPr>
        <p:spPr>
          <a:xfrm flipH="1">
            <a:off x="7152101" y="1680490"/>
            <a:ext cx="1093781" cy="5818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stCxn id="2" idx="5"/>
            <a:endCxn id="13" idx="0"/>
          </p:cNvCxnSpPr>
          <p:nvPr/>
        </p:nvCxnSpPr>
        <p:spPr>
          <a:xfrm>
            <a:off x="8647639" y="1680490"/>
            <a:ext cx="1093782" cy="5818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stCxn id="10" idx="3"/>
            <a:endCxn id="14" idx="0"/>
          </p:cNvCxnSpPr>
          <p:nvPr/>
        </p:nvCxnSpPr>
        <p:spPr>
          <a:xfrm flipH="1">
            <a:off x="6583930" y="2747290"/>
            <a:ext cx="367292" cy="7515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10" idx="5"/>
            <a:endCxn id="15" idx="0"/>
          </p:cNvCxnSpPr>
          <p:nvPr/>
        </p:nvCxnSpPr>
        <p:spPr>
          <a:xfrm>
            <a:off x="7352979" y="2747290"/>
            <a:ext cx="367293" cy="7515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13" idx="3"/>
            <a:endCxn id="18" idx="0"/>
          </p:cNvCxnSpPr>
          <p:nvPr/>
        </p:nvCxnSpPr>
        <p:spPr>
          <a:xfrm flipH="1">
            <a:off x="9173250" y="2747290"/>
            <a:ext cx="367292" cy="7515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stCxn id="13" idx="5"/>
            <a:endCxn id="19" idx="0"/>
          </p:cNvCxnSpPr>
          <p:nvPr/>
        </p:nvCxnSpPr>
        <p:spPr>
          <a:xfrm>
            <a:off x="9942299" y="2747290"/>
            <a:ext cx="367293" cy="7515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fficePLUS.cn-5-1"/>
          <p:cNvSpPr txBox="1"/>
          <p:nvPr/>
        </p:nvSpPr>
        <p:spPr>
          <a:xfrm flipH="1">
            <a:off x="6407192" y="449911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2" name="OfficePLUS.cn-5-1"/>
          <p:cNvSpPr txBox="1"/>
          <p:nvPr/>
        </p:nvSpPr>
        <p:spPr>
          <a:xfrm flipH="1">
            <a:off x="6407192" y="518390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6407192" y="5906651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每个节点最多有两个孩子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7" name="OfficePLUS.cn-9"/>
          <p:cNvSpPr txBox="1"/>
          <p:nvPr/>
        </p:nvSpPr>
        <p:spPr>
          <a:xfrm flipH="1">
            <a:off x="4156969" y="3075056"/>
            <a:ext cx="3878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什么是二叉树 ？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17" name="OfficePLUS.cn-9"/>
          <p:cNvSpPr txBox="1"/>
          <p:nvPr/>
        </p:nvSpPr>
        <p:spPr>
          <a:xfrm flipH="1">
            <a:off x="3953152" y="3075056"/>
            <a:ext cx="42856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zh-CN" altLang="en-US" sz="4000" dirty="0">
                <a:solidFill>
                  <a:prstClr val="black"/>
                </a:solidFill>
                <a:ea typeface="思源黑体 CN Normal" panose="020B0400000000000000" pitchFamily="34" charset="-122"/>
                <a:cs typeface="阿里巴巴普惠体 L" panose="00020600040101010101" pitchFamily="18" charset="-122"/>
                <a:sym typeface="+mn-lt"/>
              </a:rPr>
              <a:t>二叉树的物理结构</a:t>
            </a:r>
            <a:endParaRPr lang="en-US" altLang="zh-CN" sz="2400" dirty="0">
              <a:ea typeface="阿里巴巴普惠体 L" panose="00020600040101010101" pitchFamily="18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949083" y="2180947"/>
            <a:ext cx="4293833" cy="2871501"/>
            <a:chOff x="6299844" y="1195526"/>
            <a:chExt cx="4293833" cy="2871501"/>
          </a:xfrm>
        </p:grpSpPr>
        <p:sp>
          <p:nvSpPr>
            <p:cNvPr id="8" name="椭圆 7"/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9" name="椭圆 8"/>
            <p:cNvSpPr/>
            <p:nvPr/>
          </p:nvSpPr>
          <p:spPr>
            <a:xfrm>
              <a:off x="686801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945733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6299844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7436186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3" name="椭圆 12"/>
            <p:cNvSpPr/>
            <p:nvPr/>
          </p:nvSpPr>
          <p:spPr>
            <a:xfrm>
              <a:off x="8889164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10025506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15" name="直接连接符 14"/>
            <p:cNvCxnSpPr>
              <a:stCxn id="8" idx="3"/>
              <a:endCxn id="9" idx="0"/>
            </p:cNvCxnSpPr>
            <p:nvPr/>
          </p:nvCxnSpPr>
          <p:spPr>
            <a:xfrm flipH="1">
              <a:off x="7152101" y="1680490"/>
              <a:ext cx="1093781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>
              <a:stCxn id="8" idx="5"/>
              <a:endCxn id="10" idx="0"/>
            </p:cNvCxnSpPr>
            <p:nvPr/>
          </p:nvCxnSpPr>
          <p:spPr>
            <a:xfrm>
              <a:off x="8647639" y="1680490"/>
              <a:ext cx="1093782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9" idx="3"/>
              <a:endCxn id="11" idx="0"/>
            </p:cNvCxnSpPr>
            <p:nvPr/>
          </p:nvCxnSpPr>
          <p:spPr>
            <a:xfrm flipH="1">
              <a:off x="6583930" y="2747290"/>
              <a:ext cx="367292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>
              <a:stCxn id="9" idx="5"/>
              <a:endCxn id="12" idx="0"/>
            </p:cNvCxnSpPr>
            <p:nvPr/>
          </p:nvCxnSpPr>
          <p:spPr>
            <a:xfrm>
              <a:off x="7352979" y="2747290"/>
              <a:ext cx="367293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>
              <a:stCxn id="10" idx="3"/>
              <a:endCxn id="13" idx="0"/>
            </p:cNvCxnSpPr>
            <p:nvPr/>
          </p:nvCxnSpPr>
          <p:spPr>
            <a:xfrm flipH="1">
              <a:off x="9173250" y="2747290"/>
              <a:ext cx="367292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>
              <a:stCxn id="10" idx="5"/>
              <a:endCxn id="14" idx="0"/>
            </p:cNvCxnSpPr>
            <p:nvPr/>
          </p:nvCxnSpPr>
          <p:spPr>
            <a:xfrm>
              <a:off x="9942299" y="2747290"/>
              <a:ext cx="367293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15259" y="2433700"/>
            <a:ext cx="4293833" cy="2871501"/>
            <a:chOff x="6299844" y="1195526"/>
            <a:chExt cx="4293833" cy="2871501"/>
          </a:xfrm>
        </p:grpSpPr>
        <p:sp>
          <p:nvSpPr>
            <p:cNvPr id="8" name="椭圆 7"/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9" name="椭圆 8"/>
            <p:cNvSpPr/>
            <p:nvPr/>
          </p:nvSpPr>
          <p:spPr>
            <a:xfrm>
              <a:off x="686801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9457335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6299844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7436186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3" name="椭圆 12"/>
            <p:cNvSpPr/>
            <p:nvPr/>
          </p:nvSpPr>
          <p:spPr>
            <a:xfrm>
              <a:off x="8889164" y="3498856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14" name="椭圆 13"/>
            <p:cNvSpPr/>
            <p:nvPr/>
          </p:nvSpPr>
          <p:spPr>
            <a:xfrm>
              <a:off x="10025506" y="3498855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</a:t>
              </a:r>
              <a:endParaRPr lang="zh-CN" altLang="en-US" dirty="0"/>
            </a:p>
          </p:txBody>
        </p:sp>
        <p:cxnSp>
          <p:nvCxnSpPr>
            <p:cNvPr id="15" name="直接连接符 14"/>
            <p:cNvCxnSpPr>
              <a:stCxn id="8" idx="3"/>
              <a:endCxn id="9" idx="0"/>
            </p:cNvCxnSpPr>
            <p:nvPr/>
          </p:nvCxnSpPr>
          <p:spPr>
            <a:xfrm flipH="1">
              <a:off x="7152101" y="1680490"/>
              <a:ext cx="1093781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>
              <a:stCxn id="8" idx="5"/>
              <a:endCxn id="10" idx="0"/>
            </p:cNvCxnSpPr>
            <p:nvPr/>
          </p:nvCxnSpPr>
          <p:spPr>
            <a:xfrm>
              <a:off x="8647639" y="1680490"/>
              <a:ext cx="1093782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9" idx="3"/>
              <a:endCxn id="11" idx="0"/>
            </p:cNvCxnSpPr>
            <p:nvPr/>
          </p:nvCxnSpPr>
          <p:spPr>
            <a:xfrm flipH="1">
              <a:off x="6583930" y="2747290"/>
              <a:ext cx="367292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>
              <a:stCxn id="9" idx="5"/>
              <a:endCxn id="12" idx="0"/>
            </p:cNvCxnSpPr>
            <p:nvPr/>
          </p:nvCxnSpPr>
          <p:spPr>
            <a:xfrm>
              <a:off x="7352979" y="2747290"/>
              <a:ext cx="367293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>
              <a:stCxn id="10" idx="3"/>
              <a:endCxn id="13" idx="0"/>
            </p:cNvCxnSpPr>
            <p:nvPr/>
          </p:nvCxnSpPr>
          <p:spPr>
            <a:xfrm flipH="1">
              <a:off x="9173250" y="2747290"/>
              <a:ext cx="367292" cy="75156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>
              <a:stCxn id="10" idx="5"/>
              <a:endCxn id="14" idx="0"/>
            </p:cNvCxnSpPr>
            <p:nvPr/>
          </p:nvCxnSpPr>
          <p:spPr>
            <a:xfrm>
              <a:off x="9942299" y="2747290"/>
              <a:ext cx="367293" cy="7515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22" name="表格 21"/>
          <p:cNvGraphicFramePr>
            <a:graphicFrameLocks noGrp="1"/>
          </p:cNvGraphicFramePr>
          <p:nvPr/>
        </p:nvGraphicFramePr>
        <p:xfrm>
          <a:off x="5608935" y="2872944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" name="表格 22"/>
          <p:cNvGraphicFramePr>
            <a:graphicFrameLocks noGrp="1"/>
          </p:cNvGraphicFramePr>
          <p:nvPr/>
        </p:nvGraphicFramePr>
        <p:xfrm>
          <a:off x="7408677" y="1496030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451"/>
                <a:gridCol w="7176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表格 23"/>
          <p:cNvGraphicFramePr>
            <a:graphicFrameLocks noGrp="1"/>
          </p:cNvGraphicFramePr>
          <p:nvPr/>
        </p:nvGraphicFramePr>
        <p:xfrm>
          <a:off x="7408677" y="4161640"/>
          <a:ext cx="1437064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13384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" name="表格 24"/>
          <p:cNvGraphicFramePr>
            <a:graphicFrameLocks noGrp="1"/>
          </p:cNvGraphicFramePr>
          <p:nvPr/>
        </p:nvGraphicFramePr>
        <p:xfrm>
          <a:off x="9574694" y="804882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" name="表格 25"/>
          <p:cNvGraphicFramePr>
            <a:graphicFrameLocks noGrp="1"/>
          </p:cNvGraphicFramePr>
          <p:nvPr/>
        </p:nvGraphicFramePr>
        <p:xfrm>
          <a:off x="9574694" y="2161525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表格 26"/>
          <p:cNvGraphicFramePr>
            <a:graphicFrameLocks noGrp="1"/>
          </p:cNvGraphicFramePr>
          <p:nvPr/>
        </p:nvGraphicFramePr>
        <p:xfrm>
          <a:off x="9574694" y="3512411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表格 27"/>
          <p:cNvGraphicFramePr>
            <a:graphicFrameLocks noGrp="1"/>
          </p:cNvGraphicFramePr>
          <p:nvPr/>
        </p:nvGraphicFramePr>
        <p:xfrm>
          <a:off x="9574694" y="4859928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4" name="直接箭头连接符 3"/>
          <p:cNvCxnSpPr>
            <a:endCxn id="23" idx="2"/>
          </p:cNvCxnSpPr>
          <p:nvPr/>
        </p:nvCxnSpPr>
        <p:spPr>
          <a:xfrm flipV="1">
            <a:off x="6871317" y="2608550"/>
            <a:ext cx="1255892" cy="820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>
            <a:endCxn id="24" idx="0"/>
          </p:cNvCxnSpPr>
          <p:nvPr/>
        </p:nvCxnSpPr>
        <p:spPr>
          <a:xfrm>
            <a:off x="6884349" y="3784585"/>
            <a:ext cx="1242860" cy="37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endCxn id="25" idx="1"/>
          </p:cNvCxnSpPr>
          <p:nvPr/>
        </p:nvCxnSpPr>
        <p:spPr>
          <a:xfrm flipV="1">
            <a:off x="8690607" y="1361142"/>
            <a:ext cx="884087" cy="690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endCxn id="26" idx="1"/>
          </p:cNvCxnSpPr>
          <p:nvPr/>
        </p:nvCxnSpPr>
        <p:spPr>
          <a:xfrm>
            <a:off x="8700117" y="2390395"/>
            <a:ext cx="874577" cy="3273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endCxn id="27" idx="1"/>
          </p:cNvCxnSpPr>
          <p:nvPr/>
        </p:nvCxnSpPr>
        <p:spPr>
          <a:xfrm flipV="1">
            <a:off x="8690607" y="4068671"/>
            <a:ext cx="884087" cy="646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endCxn id="28" idx="1"/>
          </p:cNvCxnSpPr>
          <p:nvPr/>
        </p:nvCxnSpPr>
        <p:spPr>
          <a:xfrm>
            <a:off x="8690607" y="5057287"/>
            <a:ext cx="884087" cy="358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图片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009" y="3002760"/>
            <a:ext cx="3229426" cy="2067213"/>
          </a:xfrm>
          <a:prstGeom prst="rect">
            <a:avLst/>
          </a:prstGeom>
        </p:spPr>
      </p:pic>
      <p:sp>
        <p:nvSpPr>
          <p:cNvPr id="41" name="OfficePLUS.cn-5-1"/>
          <p:cNvSpPr txBox="1"/>
          <p:nvPr/>
        </p:nvSpPr>
        <p:spPr>
          <a:xfrm flipH="1">
            <a:off x="2335686" y="5741615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/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/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096000" y="2371672"/>
            <a:ext cx="5526024" cy="1457438"/>
            <a:chOff x="6096000" y="2371672"/>
            <a:chExt cx="5526024" cy="1457438"/>
          </a:xfrm>
        </p:grpSpPr>
        <p:sp>
          <p:nvSpPr>
            <p:cNvPr id="51" name="OfficePLUS.cn-6"/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2" name="OfficePLUS.cn-5"/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3" name="OfficePLUS.cn-7"/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03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4" name="OfficePLUS.cn-8"/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PART 03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5" name="OfficePLUS.cn-9"/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应用</a:t>
              </a:r>
              <a:r>
                <a:rPr lang="en-US" altLang="zh-CN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&amp;</a:t>
              </a: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作业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/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/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/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096000" y="1607821"/>
            <a:ext cx="5526024" cy="1457438"/>
            <a:chOff x="6096000" y="2371672"/>
            <a:chExt cx="5526024" cy="1457438"/>
          </a:xfrm>
        </p:grpSpPr>
        <p:sp>
          <p:nvSpPr>
            <p:cNvPr id="51" name="OfficePLUS.cn-6"/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2" name="OfficePLUS.cn-5"/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3" name="OfficePLUS.cn-7"/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03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4" name="OfficePLUS.cn-8"/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PART </a:t>
              </a:r>
              <a:r>
                <a:rPr lang="en-US" altLang="zh-CN" sz="2000" spc="200" dirty="0">
                  <a:solidFill>
                    <a:srgbClr val="556CFB"/>
                  </a:solidFill>
                  <a:ea typeface="微软雅黑" panose="020B0503020204020204" charset="-122"/>
                  <a:sym typeface="+mn-lt"/>
                </a:rPr>
                <a:t>03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5" name="OfficePLUS.cn-9"/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914400"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应用</a:t>
              </a:r>
              <a:r>
                <a:rPr lang="en-US" altLang="zh-CN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&amp;</a:t>
              </a: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作业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/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9" name="OfficePLUS.cn-5-1"/>
          <p:cNvSpPr txBox="1"/>
          <p:nvPr/>
        </p:nvSpPr>
        <p:spPr>
          <a:xfrm flipH="1">
            <a:off x="6972300" y="370788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/>
          <p:cNvSpPr txBox="1"/>
          <p:nvPr/>
        </p:nvSpPr>
        <p:spPr>
          <a:xfrm flipH="1">
            <a:off x="6969167" y="4418651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794811" y="2611513"/>
            <a:ext cx="1704513" cy="1634971"/>
            <a:chOff x="7594504" y="1195526"/>
            <a:chExt cx="1704513" cy="1634971"/>
          </a:xfrm>
        </p:grpSpPr>
        <p:sp>
          <p:nvSpPr>
            <p:cNvPr id="9" name="椭圆 8"/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7594504" y="2262325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8730846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9" idx="3"/>
              <a:endCxn id="10" idx="0"/>
            </p:cNvCxnSpPr>
            <p:nvPr/>
          </p:nvCxnSpPr>
          <p:spPr>
            <a:xfrm flipH="1">
              <a:off x="7878590" y="1680490"/>
              <a:ext cx="367292" cy="58183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9" idx="5"/>
              <a:endCxn id="11" idx="0"/>
            </p:cNvCxnSpPr>
            <p:nvPr/>
          </p:nvCxnSpPr>
          <p:spPr>
            <a:xfrm>
              <a:off x="8647639" y="1680490"/>
              <a:ext cx="367293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fficePLUS.cn-5-1"/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217138" y="2308617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0" name="椭圆 29"/>
          <p:cNvSpPr/>
          <p:nvPr/>
        </p:nvSpPr>
        <p:spPr>
          <a:xfrm>
            <a:off x="4054772" y="231347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1" name="椭圆 30"/>
          <p:cNvSpPr/>
          <p:nvPr/>
        </p:nvSpPr>
        <p:spPr>
          <a:xfrm>
            <a:off x="4892406" y="2308616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221021" y="2993243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4054771" y="299529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4892406" y="2993243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4892405" y="367787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3217137" y="367787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4053144" y="3677870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7" name="OfficePLUS.cn-5-1"/>
          <p:cNvSpPr txBox="1"/>
          <p:nvPr/>
        </p:nvSpPr>
        <p:spPr>
          <a:xfrm flipH="1">
            <a:off x="5993028" y="2423424"/>
            <a:ext cx="1855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根 左孩子 右孩子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8" name="OfficePLUS.cn-5-1"/>
          <p:cNvSpPr txBox="1"/>
          <p:nvPr/>
        </p:nvSpPr>
        <p:spPr>
          <a:xfrm flipH="1">
            <a:off x="5993028" y="3112126"/>
            <a:ext cx="1855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左孩子 根 右孩子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9" name="OfficePLUS.cn-5-1"/>
          <p:cNvSpPr txBox="1"/>
          <p:nvPr/>
        </p:nvSpPr>
        <p:spPr>
          <a:xfrm flipH="1">
            <a:off x="5990090" y="3778696"/>
            <a:ext cx="1855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左孩子 右孩子 根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9" grpId="0" animBg="1"/>
      <p:bldP spid="30" grpId="0" animBg="1"/>
      <p:bldP spid="31" grpId="0" animBg="1"/>
      <p:bldP spid="35" grpId="0" animBg="1"/>
      <p:bldP spid="36" grpId="0" animBg="1"/>
      <p:bldP spid="41" grpId="0" animBg="1"/>
      <p:bldP spid="42" grpId="0" animBg="1"/>
      <p:bldP spid="43" grpId="0" animBg="1"/>
      <p:bldP spid="44" grpId="0" animBg="1"/>
      <p:bldP spid="47" grpId="0"/>
      <p:bldP spid="48" grpId="0"/>
      <p:bldP spid="4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155619" y="2611513"/>
            <a:ext cx="1704513" cy="1634971"/>
            <a:chOff x="7594504" y="1195526"/>
            <a:chExt cx="1704513" cy="1634971"/>
          </a:xfrm>
        </p:grpSpPr>
        <p:sp>
          <p:nvSpPr>
            <p:cNvPr id="9" name="椭圆 8"/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7594504" y="2262325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8730846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9" idx="3"/>
              <a:endCxn id="10" idx="0"/>
            </p:cNvCxnSpPr>
            <p:nvPr/>
          </p:nvCxnSpPr>
          <p:spPr>
            <a:xfrm flipH="1">
              <a:off x="7878590" y="1680490"/>
              <a:ext cx="367292" cy="58183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9" idx="5"/>
              <a:endCxn id="11" idx="0"/>
            </p:cNvCxnSpPr>
            <p:nvPr/>
          </p:nvCxnSpPr>
          <p:spPr>
            <a:xfrm>
              <a:off x="8647639" y="1680490"/>
              <a:ext cx="367293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fficePLUS.cn-5-1"/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217138" y="2308617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0" name="椭圆 29"/>
          <p:cNvSpPr/>
          <p:nvPr/>
        </p:nvSpPr>
        <p:spPr>
          <a:xfrm>
            <a:off x="4054772" y="231347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1" name="椭圆 30"/>
          <p:cNvSpPr/>
          <p:nvPr/>
        </p:nvSpPr>
        <p:spPr>
          <a:xfrm>
            <a:off x="4892406" y="2308616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221021" y="2993243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4054771" y="299529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4892406" y="2993243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4892405" y="367787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3217137" y="367787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4053144" y="3677870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椭圆 26"/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/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/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217137" y="2308616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3217137" y="2989237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3217137" y="3678312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2" grpId="0" animBg="1"/>
      <p:bldP spid="3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8723790" y="261151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/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/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3252648" y="231352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49" name="椭圆 48"/>
          <p:cNvSpPr/>
          <p:nvPr/>
        </p:nvSpPr>
        <p:spPr>
          <a:xfrm>
            <a:off x="3255217" y="299324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51" name="椭圆 50"/>
          <p:cNvSpPr/>
          <p:nvPr/>
        </p:nvSpPr>
        <p:spPr>
          <a:xfrm>
            <a:off x="3252649" y="3663887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</p:spPr>
      </p:pic>
      <p:grpSp>
        <p:nvGrpSpPr>
          <p:cNvPr id="31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2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3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34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5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41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ym typeface="+mn-lt"/>
              </a:endParaRPr>
            </a:p>
          </p:txBody>
        </p:sp>
      </p:grpSp>
      <p:sp>
        <p:nvSpPr>
          <p:cNvPr id="42" name="OfficePLUS.cn-3"/>
          <p:cNvSpPr/>
          <p:nvPr/>
        </p:nvSpPr>
        <p:spPr>
          <a:xfrm>
            <a:off x="622300" y="596900"/>
            <a:ext cx="838200" cy="1016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3" name="OfficePLUS.cn-4"/>
          <p:cNvSpPr/>
          <p:nvPr/>
        </p:nvSpPr>
        <p:spPr>
          <a:xfrm>
            <a:off x="622300" y="787400"/>
            <a:ext cx="469900" cy="88900"/>
          </a:xfrm>
          <a:prstGeom prst="roundRect">
            <a:avLst/>
          </a:pr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pic>
        <p:nvPicPr>
          <p:cNvPr id="44" name="OfficePLUS.cn-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350" y="898525"/>
            <a:ext cx="5708650" cy="570865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096000" y="1607821"/>
            <a:ext cx="5526024" cy="1457438"/>
            <a:chOff x="6096000" y="2371672"/>
            <a:chExt cx="5526024" cy="1457438"/>
          </a:xfrm>
        </p:grpSpPr>
        <p:sp>
          <p:nvSpPr>
            <p:cNvPr id="51" name="OfficePLUS.cn-6"/>
            <p:cNvSpPr/>
            <p:nvPr/>
          </p:nvSpPr>
          <p:spPr>
            <a:xfrm>
              <a:off x="6397173" y="2658330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2" name="OfficePLUS.cn-5"/>
            <p:cNvSpPr/>
            <p:nvPr/>
          </p:nvSpPr>
          <p:spPr>
            <a:xfrm>
              <a:off x="6096000" y="2371672"/>
              <a:ext cx="575127" cy="770670"/>
            </a:xfrm>
            <a:prstGeom prst="rect">
              <a:avLst/>
            </a:prstGeom>
            <a:noFill/>
            <a:ln w="79375">
              <a:solidFill>
                <a:srgbClr val="556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3" name="OfficePLUS.cn-7"/>
            <p:cNvSpPr txBox="1"/>
            <p:nvPr/>
          </p:nvSpPr>
          <p:spPr>
            <a:xfrm>
              <a:off x="7027590" y="2610599"/>
              <a:ext cx="16408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000" b="1" i="0" u="none" strike="noStrike" kern="1200" cap="none" spc="15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01</a:t>
              </a:r>
              <a:endParaRPr kumimoji="0" lang="zh-CN" altLang="en-US" sz="6000" b="1" i="0" u="none" strike="noStrike" kern="1200" cap="none" spc="15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4" name="OfficePLUS.cn-8"/>
            <p:cNvSpPr txBox="1"/>
            <p:nvPr/>
          </p:nvSpPr>
          <p:spPr>
            <a:xfrm>
              <a:off x="7067505" y="3429000"/>
              <a:ext cx="13144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200" normalizeH="0" baseline="0" noProof="0" dirty="0">
                  <a:ln>
                    <a:noFill/>
                  </a:ln>
                  <a:solidFill>
                    <a:srgbClr val="556CFB"/>
                  </a:solidFill>
                  <a:effectLst/>
                  <a:uLnTx/>
                  <a:uFillTx/>
                  <a:ea typeface="微软雅黑" panose="020B0503020204020204" charset="-122"/>
                  <a:cs typeface="+mn-cs"/>
                  <a:sym typeface="+mn-lt"/>
                </a:rPr>
                <a:t>PART 01</a:t>
              </a:r>
              <a:endParaRPr kumimoji="0" lang="zh-CN" altLang="en-US" sz="2000" b="0" i="0" u="none" strike="noStrike" kern="1200" cap="none" spc="200" normalizeH="0" baseline="0" noProof="0" dirty="0">
                <a:ln>
                  <a:noFill/>
                </a:ln>
                <a:solidFill>
                  <a:srgbClr val="556CFB"/>
                </a:solidFill>
                <a:effectLst/>
                <a:uLnTx/>
                <a:uFillTx/>
                <a:ea typeface="微软雅黑" panose="020B0503020204020204" charset="-122"/>
                <a:cs typeface="+mn-cs"/>
                <a:sym typeface="+mn-lt"/>
              </a:endParaRPr>
            </a:p>
          </p:txBody>
        </p:sp>
        <p:sp>
          <p:nvSpPr>
            <p:cNvPr id="55" name="OfficePLUS.cn-9"/>
            <p:cNvSpPr txBox="1"/>
            <p:nvPr/>
          </p:nvSpPr>
          <p:spPr>
            <a:xfrm flipH="1">
              <a:off x="8353878" y="2779524"/>
              <a:ext cx="32681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dirty="0">
                  <a:solidFill>
                    <a:prstClr val="black"/>
                  </a:solidFill>
                  <a:ea typeface="思源黑体 CN Normal" panose="020B0400000000000000" pitchFamily="34" charset="-122"/>
                  <a:cs typeface="阿里巴巴普惠体 L" panose="00020600040101010101" pitchFamily="18" charset="-122"/>
                  <a:sym typeface="+mn-lt"/>
                </a:rPr>
                <a:t>数据结构层次</a:t>
              </a:r>
              <a:endParaRPr lang="en-US" altLang="zh-CN" sz="2400" dirty="0"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endParaRPr>
            </a:p>
          </p:txBody>
        </p:sp>
      </p:grpSp>
      <p:sp>
        <p:nvSpPr>
          <p:cNvPr id="57" name="OfficePLUS.cn-9"/>
          <p:cNvSpPr/>
          <p:nvPr/>
        </p:nvSpPr>
        <p:spPr>
          <a:xfrm>
            <a:off x="11417300" y="6121400"/>
            <a:ext cx="381000" cy="381000"/>
          </a:xfrm>
          <a:custGeom>
            <a:avLst/>
            <a:gdLst>
              <a:gd name="T0" fmla="*/ 10427 w 12800"/>
              <a:gd name="T1" fmla="*/ 1426 h 12800"/>
              <a:gd name="T2" fmla="*/ 2373 w 12800"/>
              <a:gd name="T3" fmla="*/ 1426 h 12800"/>
              <a:gd name="T4" fmla="*/ 0 w 12800"/>
              <a:gd name="T5" fmla="*/ 6400 h 12800"/>
              <a:gd name="T6" fmla="*/ 2373 w 12800"/>
              <a:gd name="T7" fmla="*/ 11374 h 12800"/>
              <a:gd name="T8" fmla="*/ 10427 w 12800"/>
              <a:gd name="T9" fmla="*/ 11374 h 12800"/>
              <a:gd name="T10" fmla="*/ 12800 w 12800"/>
              <a:gd name="T11" fmla="*/ 6400 h 12800"/>
              <a:gd name="T12" fmla="*/ 4174 w 12800"/>
              <a:gd name="T13" fmla="*/ 1206 h 12800"/>
              <a:gd name="T14" fmla="*/ 2942 w 12800"/>
              <a:gd name="T15" fmla="*/ 1931 h 12800"/>
              <a:gd name="T16" fmla="*/ 2373 w 12800"/>
              <a:gd name="T17" fmla="*/ 2437 h 12800"/>
              <a:gd name="T18" fmla="*/ 2596 w 12800"/>
              <a:gd name="T19" fmla="*/ 6028 h 12800"/>
              <a:gd name="T20" fmla="*/ 1194 w 12800"/>
              <a:gd name="T21" fmla="*/ 4201 h 12800"/>
              <a:gd name="T22" fmla="*/ 2373 w 12800"/>
              <a:gd name="T23" fmla="*/ 10363 h 12800"/>
              <a:gd name="T24" fmla="*/ 762 w 12800"/>
              <a:gd name="T25" fmla="*/ 6772 h 12800"/>
              <a:gd name="T26" fmla="*/ 3174 w 12800"/>
              <a:gd name="T27" fmla="*/ 9809 h 12800"/>
              <a:gd name="T28" fmla="*/ 2942 w 12800"/>
              <a:gd name="T29" fmla="*/ 10869 h 12800"/>
              <a:gd name="T30" fmla="*/ 4174 w 12800"/>
              <a:gd name="T31" fmla="*/ 11594 h 12800"/>
              <a:gd name="T32" fmla="*/ 6028 w 12800"/>
              <a:gd name="T33" fmla="*/ 12005 h 12800"/>
              <a:gd name="T34" fmla="*/ 4350 w 12800"/>
              <a:gd name="T35" fmla="*/ 10542 h 12800"/>
              <a:gd name="T36" fmla="*/ 4201 w 12800"/>
              <a:gd name="T37" fmla="*/ 10131 h 12800"/>
              <a:gd name="T38" fmla="*/ 6028 w 12800"/>
              <a:gd name="T39" fmla="*/ 12005 h 12800"/>
              <a:gd name="T40" fmla="*/ 3847 w 12800"/>
              <a:gd name="T41" fmla="*/ 9467 h 12800"/>
              <a:gd name="T42" fmla="*/ 3346 w 12800"/>
              <a:gd name="T43" fmla="*/ 6772 h 12800"/>
              <a:gd name="T44" fmla="*/ 6028 w 12800"/>
              <a:gd name="T45" fmla="*/ 8948 h 12800"/>
              <a:gd name="T46" fmla="*/ 3346 w 12800"/>
              <a:gd name="T47" fmla="*/ 6028 h 12800"/>
              <a:gd name="T48" fmla="*/ 3847 w 12800"/>
              <a:gd name="T49" fmla="*/ 3333 h 12800"/>
              <a:gd name="T50" fmla="*/ 6028 w 12800"/>
              <a:gd name="T51" fmla="*/ 6028 h 12800"/>
              <a:gd name="T52" fmla="*/ 4201 w 12800"/>
              <a:gd name="T53" fmla="*/ 2669 h 12800"/>
              <a:gd name="T54" fmla="*/ 4350 w 12800"/>
              <a:gd name="T55" fmla="*/ 2258 h 12800"/>
              <a:gd name="T56" fmla="*/ 6028 w 12800"/>
              <a:gd name="T57" fmla="*/ 795 h 12800"/>
              <a:gd name="T58" fmla="*/ 11606 w 12800"/>
              <a:gd name="T59" fmla="*/ 4201 h 12800"/>
              <a:gd name="T60" fmla="*/ 10204 w 12800"/>
              <a:gd name="T61" fmla="*/ 6028 h 12800"/>
              <a:gd name="T62" fmla="*/ 10427 w 12800"/>
              <a:gd name="T63" fmla="*/ 2437 h 12800"/>
              <a:gd name="T64" fmla="*/ 9858 w 12800"/>
              <a:gd name="T65" fmla="*/ 1931 h 12800"/>
              <a:gd name="T66" fmla="*/ 8626 w 12800"/>
              <a:gd name="T67" fmla="*/ 1206 h 12800"/>
              <a:gd name="T68" fmla="*/ 6772 w 12800"/>
              <a:gd name="T69" fmla="*/ 795 h 12800"/>
              <a:gd name="T70" fmla="*/ 8450 w 12800"/>
              <a:gd name="T71" fmla="*/ 2258 h 12800"/>
              <a:gd name="T72" fmla="*/ 8599 w 12800"/>
              <a:gd name="T73" fmla="*/ 2669 h 12800"/>
              <a:gd name="T74" fmla="*/ 6772 w 12800"/>
              <a:gd name="T75" fmla="*/ 795 h 12800"/>
              <a:gd name="T76" fmla="*/ 8953 w 12800"/>
              <a:gd name="T77" fmla="*/ 3333 h 12800"/>
              <a:gd name="T78" fmla="*/ 9454 w 12800"/>
              <a:gd name="T79" fmla="*/ 6028 h 12800"/>
              <a:gd name="T80" fmla="*/ 6772 w 12800"/>
              <a:gd name="T81" fmla="*/ 3852 h 12800"/>
              <a:gd name="T82" fmla="*/ 9454 w 12800"/>
              <a:gd name="T83" fmla="*/ 6772 h 12800"/>
              <a:gd name="T84" fmla="*/ 8953 w 12800"/>
              <a:gd name="T85" fmla="*/ 9467 h 12800"/>
              <a:gd name="T86" fmla="*/ 6772 w 12800"/>
              <a:gd name="T87" fmla="*/ 6772 h 12800"/>
              <a:gd name="T88" fmla="*/ 6772 w 12800"/>
              <a:gd name="T89" fmla="*/ 12005 h 12800"/>
              <a:gd name="T90" fmla="*/ 8599 w 12800"/>
              <a:gd name="T91" fmla="*/ 10131 h 12800"/>
              <a:gd name="T92" fmla="*/ 8450 w 12800"/>
              <a:gd name="T93" fmla="*/ 10542 h 12800"/>
              <a:gd name="T94" fmla="*/ 8626 w 12800"/>
              <a:gd name="T95" fmla="*/ 11594 h 12800"/>
              <a:gd name="T96" fmla="*/ 9858 w 12800"/>
              <a:gd name="T97" fmla="*/ 10869 h 12800"/>
              <a:gd name="T98" fmla="*/ 11606 w 12800"/>
              <a:gd name="T99" fmla="*/ 8599 h 12800"/>
              <a:gd name="T100" fmla="*/ 9626 w 12800"/>
              <a:gd name="T101" fmla="*/ 9809 h 12800"/>
              <a:gd name="T102" fmla="*/ 12038 w 12800"/>
              <a:gd name="T103" fmla="*/ 677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800" h="12800">
                <a:moveTo>
                  <a:pt x="10981" y="1931"/>
                </a:moveTo>
                <a:cubicBezTo>
                  <a:pt x="10807" y="1752"/>
                  <a:pt x="10621" y="1583"/>
                  <a:pt x="10427" y="1426"/>
                </a:cubicBezTo>
                <a:cubicBezTo>
                  <a:pt x="9327" y="534"/>
                  <a:pt x="7926" y="0"/>
                  <a:pt x="6400" y="0"/>
                </a:cubicBezTo>
                <a:cubicBezTo>
                  <a:pt x="4874" y="0"/>
                  <a:pt x="3473" y="534"/>
                  <a:pt x="2373" y="1426"/>
                </a:cubicBezTo>
                <a:cubicBezTo>
                  <a:pt x="2179" y="1583"/>
                  <a:pt x="1993" y="1752"/>
                  <a:pt x="1819" y="1931"/>
                </a:cubicBezTo>
                <a:cubicBezTo>
                  <a:pt x="693" y="3085"/>
                  <a:pt x="0" y="4661"/>
                  <a:pt x="0" y="6400"/>
                </a:cubicBezTo>
                <a:cubicBezTo>
                  <a:pt x="0" y="8139"/>
                  <a:pt x="693" y="9715"/>
                  <a:pt x="1819" y="10869"/>
                </a:cubicBezTo>
                <a:cubicBezTo>
                  <a:pt x="1993" y="11048"/>
                  <a:pt x="2179" y="11217"/>
                  <a:pt x="2373" y="11374"/>
                </a:cubicBezTo>
                <a:cubicBezTo>
                  <a:pt x="3473" y="12266"/>
                  <a:pt x="4874" y="12800"/>
                  <a:pt x="6400" y="12800"/>
                </a:cubicBezTo>
                <a:cubicBezTo>
                  <a:pt x="7926" y="12800"/>
                  <a:pt x="9327" y="12266"/>
                  <a:pt x="10427" y="11374"/>
                </a:cubicBezTo>
                <a:cubicBezTo>
                  <a:pt x="10621" y="11217"/>
                  <a:pt x="10807" y="11048"/>
                  <a:pt x="10981" y="10869"/>
                </a:cubicBezTo>
                <a:cubicBezTo>
                  <a:pt x="12107" y="9715"/>
                  <a:pt x="12800" y="8139"/>
                  <a:pt x="12800" y="6400"/>
                </a:cubicBezTo>
                <a:cubicBezTo>
                  <a:pt x="12800" y="4661"/>
                  <a:pt x="12107" y="3085"/>
                  <a:pt x="10981" y="1931"/>
                </a:cubicBezTo>
                <a:close/>
                <a:moveTo>
                  <a:pt x="4174" y="1206"/>
                </a:moveTo>
                <a:cubicBezTo>
                  <a:pt x="3914" y="1520"/>
                  <a:pt x="3680" y="1887"/>
                  <a:pt x="3475" y="2298"/>
                </a:cubicBezTo>
                <a:cubicBezTo>
                  <a:pt x="3290" y="2186"/>
                  <a:pt x="3112" y="2064"/>
                  <a:pt x="2942" y="1931"/>
                </a:cubicBezTo>
                <a:cubicBezTo>
                  <a:pt x="3319" y="1638"/>
                  <a:pt x="3732" y="1395"/>
                  <a:pt x="4174" y="1206"/>
                </a:cubicBezTo>
                <a:close/>
                <a:moveTo>
                  <a:pt x="2373" y="2437"/>
                </a:moveTo>
                <a:cubicBezTo>
                  <a:pt x="2626" y="2642"/>
                  <a:pt x="2894" y="2827"/>
                  <a:pt x="3174" y="2991"/>
                </a:cubicBezTo>
                <a:cubicBezTo>
                  <a:pt x="2841" y="3880"/>
                  <a:pt x="2634" y="4916"/>
                  <a:pt x="2596" y="6028"/>
                </a:cubicBezTo>
                <a:lnTo>
                  <a:pt x="762" y="6028"/>
                </a:lnTo>
                <a:cubicBezTo>
                  <a:pt x="803" y="5396"/>
                  <a:pt x="947" y="4783"/>
                  <a:pt x="1194" y="4201"/>
                </a:cubicBezTo>
                <a:cubicBezTo>
                  <a:pt x="1472" y="3542"/>
                  <a:pt x="1869" y="2949"/>
                  <a:pt x="2373" y="2437"/>
                </a:cubicBezTo>
                <a:close/>
                <a:moveTo>
                  <a:pt x="2373" y="10363"/>
                </a:moveTo>
                <a:cubicBezTo>
                  <a:pt x="1869" y="9851"/>
                  <a:pt x="1472" y="9258"/>
                  <a:pt x="1194" y="8599"/>
                </a:cubicBezTo>
                <a:cubicBezTo>
                  <a:pt x="947" y="8017"/>
                  <a:pt x="803" y="7404"/>
                  <a:pt x="762" y="6772"/>
                </a:cubicBezTo>
                <a:lnTo>
                  <a:pt x="2596" y="6772"/>
                </a:lnTo>
                <a:cubicBezTo>
                  <a:pt x="2634" y="7884"/>
                  <a:pt x="2841" y="8920"/>
                  <a:pt x="3174" y="9809"/>
                </a:cubicBezTo>
                <a:cubicBezTo>
                  <a:pt x="2894" y="9973"/>
                  <a:pt x="2626" y="10158"/>
                  <a:pt x="2373" y="10363"/>
                </a:cubicBezTo>
                <a:close/>
                <a:moveTo>
                  <a:pt x="2942" y="10869"/>
                </a:moveTo>
                <a:cubicBezTo>
                  <a:pt x="3112" y="10736"/>
                  <a:pt x="3290" y="10614"/>
                  <a:pt x="3475" y="10502"/>
                </a:cubicBezTo>
                <a:cubicBezTo>
                  <a:pt x="3680" y="10913"/>
                  <a:pt x="3914" y="11280"/>
                  <a:pt x="4174" y="11594"/>
                </a:cubicBezTo>
                <a:cubicBezTo>
                  <a:pt x="3732" y="11405"/>
                  <a:pt x="3319" y="11162"/>
                  <a:pt x="2942" y="10869"/>
                </a:cubicBezTo>
                <a:close/>
                <a:moveTo>
                  <a:pt x="6028" y="12005"/>
                </a:moveTo>
                <a:cubicBezTo>
                  <a:pt x="5799" y="11949"/>
                  <a:pt x="5572" y="11843"/>
                  <a:pt x="5351" y="11686"/>
                </a:cubicBezTo>
                <a:cubicBezTo>
                  <a:pt x="4988" y="11428"/>
                  <a:pt x="4642" y="11032"/>
                  <a:pt x="4350" y="10542"/>
                </a:cubicBezTo>
                <a:cubicBezTo>
                  <a:pt x="4277" y="10419"/>
                  <a:pt x="4207" y="10290"/>
                  <a:pt x="4141" y="10157"/>
                </a:cubicBezTo>
                <a:cubicBezTo>
                  <a:pt x="4161" y="10148"/>
                  <a:pt x="4181" y="10140"/>
                  <a:pt x="4201" y="10131"/>
                </a:cubicBezTo>
                <a:cubicBezTo>
                  <a:pt x="4783" y="9885"/>
                  <a:pt x="5396" y="9740"/>
                  <a:pt x="6028" y="9700"/>
                </a:cubicBezTo>
                <a:lnTo>
                  <a:pt x="6028" y="12005"/>
                </a:lnTo>
                <a:close/>
                <a:moveTo>
                  <a:pt x="6028" y="8948"/>
                </a:moveTo>
                <a:cubicBezTo>
                  <a:pt x="5257" y="8993"/>
                  <a:pt x="4522" y="9173"/>
                  <a:pt x="3847" y="9467"/>
                </a:cubicBezTo>
                <a:cubicBezTo>
                  <a:pt x="3760" y="9225"/>
                  <a:pt x="3683" y="8972"/>
                  <a:pt x="3616" y="8708"/>
                </a:cubicBezTo>
                <a:cubicBezTo>
                  <a:pt x="3461" y="8092"/>
                  <a:pt x="3371" y="7442"/>
                  <a:pt x="3346" y="6772"/>
                </a:cubicBezTo>
                <a:lnTo>
                  <a:pt x="6028" y="6772"/>
                </a:lnTo>
                <a:lnTo>
                  <a:pt x="6028" y="8948"/>
                </a:lnTo>
                <a:close/>
                <a:moveTo>
                  <a:pt x="6028" y="6028"/>
                </a:moveTo>
                <a:lnTo>
                  <a:pt x="3346" y="6028"/>
                </a:lnTo>
                <a:cubicBezTo>
                  <a:pt x="3371" y="5358"/>
                  <a:pt x="3461" y="4708"/>
                  <a:pt x="3616" y="4092"/>
                </a:cubicBezTo>
                <a:cubicBezTo>
                  <a:pt x="3683" y="3828"/>
                  <a:pt x="3760" y="3575"/>
                  <a:pt x="3847" y="3333"/>
                </a:cubicBezTo>
                <a:cubicBezTo>
                  <a:pt x="4522" y="3627"/>
                  <a:pt x="5257" y="3807"/>
                  <a:pt x="6028" y="3852"/>
                </a:cubicBezTo>
                <a:lnTo>
                  <a:pt x="6028" y="6028"/>
                </a:lnTo>
                <a:close/>
                <a:moveTo>
                  <a:pt x="6028" y="3100"/>
                </a:moveTo>
                <a:cubicBezTo>
                  <a:pt x="5396" y="3060"/>
                  <a:pt x="4783" y="2915"/>
                  <a:pt x="4201" y="2669"/>
                </a:cubicBezTo>
                <a:cubicBezTo>
                  <a:pt x="4181" y="2660"/>
                  <a:pt x="4161" y="2652"/>
                  <a:pt x="4141" y="2643"/>
                </a:cubicBezTo>
                <a:cubicBezTo>
                  <a:pt x="4207" y="2510"/>
                  <a:pt x="4277" y="2381"/>
                  <a:pt x="4350" y="2258"/>
                </a:cubicBezTo>
                <a:cubicBezTo>
                  <a:pt x="4642" y="1768"/>
                  <a:pt x="4988" y="1372"/>
                  <a:pt x="5351" y="1114"/>
                </a:cubicBezTo>
                <a:cubicBezTo>
                  <a:pt x="5572" y="957"/>
                  <a:pt x="5799" y="851"/>
                  <a:pt x="6028" y="795"/>
                </a:cubicBezTo>
                <a:lnTo>
                  <a:pt x="6028" y="3100"/>
                </a:lnTo>
                <a:close/>
                <a:moveTo>
                  <a:pt x="11606" y="4201"/>
                </a:moveTo>
                <a:cubicBezTo>
                  <a:pt x="11853" y="4783"/>
                  <a:pt x="11997" y="5396"/>
                  <a:pt x="12038" y="6028"/>
                </a:cubicBezTo>
                <a:lnTo>
                  <a:pt x="10204" y="6028"/>
                </a:lnTo>
                <a:cubicBezTo>
                  <a:pt x="10166" y="4916"/>
                  <a:pt x="9959" y="3880"/>
                  <a:pt x="9626" y="2991"/>
                </a:cubicBezTo>
                <a:cubicBezTo>
                  <a:pt x="9906" y="2827"/>
                  <a:pt x="10174" y="2642"/>
                  <a:pt x="10427" y="2437"/>
                </a:cubicBezTo>
                <a:cubicBezTo>
                  <a:pt x="10931" y="2949"/>
                  <a:pt x="11328" y="3542"/>
                  <a:pt x="11606" y="4201"/>
                </a:cubicBezTo>
                <a:close/>
                <a:moveTo>
                  <a:pt x="9858" y="1931"/>
                </a:moveTo>
                <a:cubicBezTo>
                  <a:pt x="9688" y="2064"/>
                  <a:pt x="9510" y="2186"/>
                  <a:pt x="9325" y="2298"/>
                </a:cubicBezTo>
                <a:cubicBezTo>
                  <a:pt x="9120" y="1887"/>
                  <a:pt x="8886" y="1520"/>
                  <a:pt x="8626" y="1206"/>
                </a:cubicBezTo>
                <a:cubicBezTo>
                  <a:pt x="9068" y="1395"/>
                  <a:pt x="9481" y="1638"/>
                  <a:pt x="9858" y="1931"/>
                </a:cubicBezTo>
                <a:close/>
                <a:moveTo>
                  <a:pt x="6772" y="795"/>
                </a:moveTo>
                <a:cubicBezTo>
                  <a:pt x="7001" y="851"/>
                  <a:pt x="7228" y="957"/>
                  <a:pt x="7449" y="1114"/>
                </a:cubicBezTo>
                <a:cubicBezTo>
                  <a:pt x="7812" y="1372"/>
                  <a:pt x="8158" y="1768"/>
                  <a:pt x="8450" y="2258"/>
                </a:cubicBezTo>
                <a:cubicBezTo>
                  <a:pt x="8523" y="2381"/>
                  <a:pt x="8593" y="2510"/>
                  <a:pt x="8659" y="2643"/>
                </a:cubicBezTo>
                <a:cubicBezTo>
                  <a:pt x="8639" y="2652"/>
                  <a:pt x="8619" y="2660"/>
                  <a:pt x="8599" y="2669"/>
                </a:cubicBezTo>
                <a:cubicBezTo>
                  <a:pt x="8017" y="2915"/>
                  <a:pt x="7404" y="3060"/>
                  <a:pt x="6772" y="3100"/>
                </a:cubicBezTo>
                <a:lnTo>
                  <a:pt x="6772" y="795"/>
                </a:lnTo>
                <a:close/>
                <a:moveTo>
                  <a:pt x="6772" y="3852"/>
                </a:moveTo>
                <a:cubicBezTo>
                  <a:pt x="7543" y="3807"/>
                  <a:pt x="8278" y="3627"/>
                  <a:pt x="8953" y="3333"/>
                </a:cubicBezTo>
                <a:cubicBezTo>
                  <a:pt x="9040" y="3575"/>
                  <a:pt x="9117" y="3828"/>
                  <a:pt x="9184" y="4092"/>
                </a:cubicBezTo>
                <a:cubicBezTo>
                  <a:pt x="9339" y="4708"/>
                  <a:pt x="9429" y="5358"/>
                  <a:pt x="9454" y="6028"/>
                </a:cubicBezTo>
                <a:lnTo>
                  <a:pt x="6772" y="6028"/>
                </a:lnTo>
                <a:lnTo>
                  <a:pt x="6772" y="3852"/>
                </a:lnTo>
                <a:close/>
                <a:moveTo>
                  <a:pt x="6772" y="6772"/>
                </a:moveTo>
                <a:lnTo>
                  <a:pt x="9454" y="6772"/>
                </a:lnTo>
                <a:cubicBezTo>
                  <a:pt x="9429" y="7442"/>
                  <a:pt x="9339" y="8092"/>
                  <a:pt x="9184" y="8708"/>
                </a:cubicBezTo>
                <a:cubicBezTo>
                  <a:pt x="9117" y="8972"/>
                  <a:pt x="9040" y="9225"/>
                  <a:pt x="8953" y="9467"/>
                </a:cubicBezTo>
                <a:cubicBezTo>
                  <a:pt x="8278" y="9173"/>
                  <a:pt x="7543" y="8993"/>
                  <a:pt x="6772" y="8948"/>
                </a:cubicBezTo>
                <a:lnTo>
                  <a:pt x="6772" y="6772"/>
                </a:lnTo>
                <a:close/>
                <a:moveTo>
                  <a:pt x="7449" y="11686"/>
                </a:moveTo>
                <a:cubicBezTo>
                  <a:pt x="7228" y="11843"/>
                  <a:pt x="7001" y="11949"/>
                  <a:pt x="6772" y="12005"/>
                </a:cubicBezTo>
                <a:lnTo>
                  <a:pt x="6772" y="9700"/>
                </a:lnTo>
                <a:cubicBezTo>
                  <a:pt x="7404" y="9740"/>
                  <a:pt x="8017" y="9885"/>
                  <a:pt x="8599" y="10131"/>
                </a:cubicBezTo>
                <a:cubicBezTo>
                  <a:pt x="8619" y="10140"/>
                  <a:pt x="8639" y="10148"/>
                  <a:pt x="8659" y="10157"/>
                </a:cubicBezTo>
                <a:cubicBezTo>
                  <a:pt x="8593" y="10290"/>
                  <a:pt x="8523" y="10419"/>
                  <a:pt x="8450" y="10542"/>
                </a:cubicBezTo>
                <a:cubicBezTo>
                  <a:pt x="8158" y="11032"/>
                  <a:pt x="7812" y="11428"/>
                  <a:pt x="7449" y="11686"/>
                </a:cubicBezTo>
                <a:close/>
                <a:moveTo>
                  <a:pt x="8626" y="11594"/>
                </a:moveTo>
                <a:cubicBezTo>
                  <a:pt x="8886" y="11280"/>
                  <a:pt x="9120" y="10913"/>
                  <a:pt x="9325" y="10502"/>
                </a:cubicBezTo>
                <a:cubicBezTo>
                  <a:pt x="9510" y="10614"/>
                  <a:pt x="9688" y="10736"/>
                  <a:pt x="9858" y="10869"/>
                </a:cubicBezTo>
                <a:cubicBezTo>
                  <a:pt x="9481" y="11162"/>
                  <a:pt x="9068" y="11405"/>
                  <a:pt x="8626" y="11594"/>
                </a:cubicBezTo>
                <a:close/>
                <a:moveTo>
                  <a:pt x="11606" y="8599"/>
                </a:moveTo>
                <a:cubicBezTo>
                  <a:pt x="11328" y="9258"/>
                  <a:pt x="10931" y="9851"/>
                  <a:pt x="10427" y="10363"/>
                </a:cubicBezTo>
                <a:cubicBezTo>
                  <a:pt x="10174" y="10158"/>
                  <a:pt x="9906" y="9973"/>
                  <a:pt x="9626" y="9809"/>
                </a:cubicBezTo>
                <a:cubicBezTo>
                  <a:pt x="9959" y="8920"/>
                  <a:pt x="10166" y="7884"/>
                  <a:pt x="10204" y="6772"/>
                </a:cubicBezTo>
                <a:lnTo>
                  <a:pt x="12038" y="6772"/>
                </a:lnTo>
                <a:cubicBezTo>
                  <a:pt x="11997" y="7404"/>
                  <a:pt x="11853" y="8017"/>
                  <a:pt x="11606" y="8599"/>
                </a:cubicBezTo>
                <a:close/>
              </a:path>
            </a:pathLst>
          </a:custGeom>
          <a:solidFill>
            <a:srgbClr val="556C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9" name="OfficePLUS.cn-5-1"/>
          <p:cNvSpPr txBox="1"/>
          <p:nvPr/>
        </p:nvSpPr>
        <p:spPr>
          <a:xfrm flipH="1">
            <a:off x="6972300" y="370788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0" name="OfficePLUS.cn-5-1"/>
          <p:cNvSpPr txBox="1"/>
          <p:nvPr/>
        </p:nvSpPr>
        <p:spPr>
          <a:xfrm flipH="1">
            <a:off x="9720805" y="3707879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逻辑结构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8723790" y="261151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/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/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3252649" y="2319124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5" name="椭圆 44"/>
          <p:cNvSpPr/>
          <p:nvPr/>
        </p:nvSpPr>
        <p:spPr>
          <a:xfrm>
            <a:off x="4133666" y="2993243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6" name="椭圆 45"/>
          <p:cNvSpPr/>
          <p:nvPr/>
        </p:nvSpPr>
        <p:spPr>
          <a:xfrm>
            <a:off x="5014683" y="366388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7" name="椭圆 46"/>
          <p:cNvSpPr/>
          <p:nvPr/>
        </p:nvSpPr>
        <p:spPr>
          <a:xfrm>
            <a:off x="4133666" y="231352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48" name="椭圆 47"/>
          <p:cNvSpPr/>
          <p:nvPr/>
        </p:nvSpPr>
        <p:spPr>
          <a:xfrm>
            <a:off x="5014683" y="2313520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9" name="椭圆 48"/>
          <p:cNvSpPr/>
          <p:nvPr/>
        </p:nvSpPr>
        <p:spPr>
          <a:xfrm>
            <a:off x="3255217" y="299324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50" name="椭圆 49"/>
          <p:cNvSpPr/>
          <p:nvPr/>
        </p:nvSpPr>
        <p:spPr>
          <a:xfrm>
            <a:off x="5008346" y="2993242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1" name="椭圆 50"/>
          <p:cNvSpPr/>
          <p:nvPr/>
        </p:nvSpPr>
        <p:spPr>
          <a:xfrm>
            <a:off x="3252649" y="3663887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endParaRPr lang="zh-CN" altLang="en-US" dirty="0"/>
          </a:p>
        </p:txBody>
      </p:sp>
      <p:sp>
        <p:nvSpPr>
          <p:cNvPr id="53" name="椭圆 52"/>
          <p:cNvSpPr/>
          <p:nvPr/>
        </p:nvSpPr>
        <p:spPr>
          <a:xfrm>
            <a:off x="4133665" y="3663887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155619" y="2611513"/>
            <a:ext cx="1704513" cy="1634971"/>
            <a:chOff x="7594504" y="1195526"/>
            <a:chExt cx="1704513" cy="1634971"/>
          </a:xfrm>
        </p:grpSpPr>
        <p:sp>
          <p:nvSpPr>
            <p:cNvPr id="9" name="椭圆 8"/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7594504" y="2262325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8730846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9" idx="3"/>
              <a:endCxn id="10" idx="0"/>
            </p:cNvCxnSpPr>
            <p:nvPr/>
          </p:nvCxnSpPr>
          <p:spPr>
            <a:xfrm flipH="1">
              <a:off x="7878590" y="1680490"/>
              <a:ext cx="367292" cy="58183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9" idx="5"/>
              <a:endCxn id="11" idx="0"/>
            </p:cNvCxnSpPr>
            <p:nvPr/>
          </p:nvCxnSpPr>
          <p:spPr>
            <a:xfrm>
              <a:off x="8647639" y="1680490"/>
              <a:ext cx="367293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fficePLUS.cn-5-1"/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758019" y="230861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0" name="椭圆 29"/>
          <p:cNvSpPr/>
          <p:nvPr/>
        </p:nvSpPr>
        <p:spPr>
          <a:xfrm>
            <a:off x="4595653" y="2313477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1" name="椭圆 30"/>
          <p:cNvSpPr/>
          <p:nvPr/>
        </p:nvSpPr>
        <p:spPr>
          <a:xfrm>
            <a:off x="5433287" y="2308615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2920384" y="2992423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3754134" y="299447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4591769" y="2992423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4595652" y="367831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2920384" y="367831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3756391" y="3678312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椭圆 26"/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/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/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758018" y="2308615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2916500" y="2988417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2920384" y="3678754"/>
            <a:ext cx="2243439" cy="5681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2920384" y="2319124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5" name="椭圆 44"/>
          <p:cNvSpPr/>
          <p:nvPr/>
        </p:nvSpPr>
        <p:spPr>
          <a:xfrm>
            <a:off x="6269903" y="2308614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6" name="椭圆 45"/>
          <p:cNvSpPr/>
          <p:nvPr/>
        </p:nvSpPr>
        <p:spPr>
          <a:xfrm>
            <a:off x="5428230" y="29871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7" name="椭圆 46"/>
          <p:cNvSpPr/>
          <p:nvPr/>
        </p:nvSpPr>
        <p:spPr>
          <a:xfrm>
            <a:off x="6269903" y="2987161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8" name="椭圆 47"/>
          <p:cNvSpPr/>
          <p:nvPr/>
        </p:nvSpPr>
        <p:spPr>
          <a:xfrm>
            <a:off x="5432667" y="3678312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9" name="椭圆 48"/>
          <p:cNvSpPr/>
          <p:nvPr/>
        </p:nvSpPr>
        <p:spPr>
          <a:xfrm>
            <a:off x="6269903" y="36850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155619" y="2611513"/>
            <a:ext cx="1704513" cy="1634971"/>
            <a:chOff x="7594504" y="1195526"/>
            <a:chExt cx="1704513" cy="1634971"/>
          </a:xfrm>
        </p:grpSpPr>
        <p:sp>
          <p:nvSpPr>
            <p:cNvPr id="9" name="椭圆 8"/>
            <p:cNvSpPr/>
            <p:nvPr/>
          </p:nvSpPr>
          <p:spPr>
            <a:xfrm>
              <a:off x="8162675" y="1195526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椭圆 9"/>
            <p:cNvSpPr/>
            <p:nvPr/>
          </p:nvSpPr>
          <p:spPr>
            <a:xfrm>
              <a:off x="7594504" y="2262325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8730846" y="2262326"/>
              <a:ext cx="568171" cy="56817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9" idx="3"/>
              <a:endCxn id="10" idx="0"/>
            </p:cNvCxnSpPr>
            <p:nvPr/>
          </p:nvCxnSpPr>
          <p:spPr>
            <a:xfrm flipH="1">
              <a:off x="7878590" y="1680490"/>
              <a:ext cx="367292" cy="58183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9" idx="5"/>
              <a:endCxn id="11" idx="0"/>
            </p:cNvCxnSpPr>
            <p:nvPr/>
          </p:nvCxnSpPr>
          <p:spPr>
            <a:xfrm>
              <a:off x="8647639" y="1680490"/>
              <a:ext cx="367293" cy="58183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fficePLUS.cn-5-1"/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6" name="OfficePLUS.cn-5-1"/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758019" y="230861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0" name="椭圆 29"/>
          <p:cNvSpPr/>
          <p:nvPr/>
        </p:nvSpPr>
        <p:spPr>
          <a:xfrm>
            <a:off x="4595653" y="2313477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1" name="椭圆 30"/>
          <p:cNvSpPr/>
          <p:nvPr/>
        </p:nvSpPr>
        <p:spPr>
          <a:xfrm>
            <a:off x="5433287" y="2308615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2920384" y="2992423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3754134" y="2994476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4591769" y="2992423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4595652" y="367831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2920384" y="367831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3756391" y="3678312"/>
            <a:ext cx="568171" cy="5681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7" name="椭圆 26"/>
          <p:cNvSpPr/>
          <p:nvPr/>
        </p:nvSpPr>
        <p:spPr>
          <a:xfrm>
            <a:off x="9291961" y="16725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28" name="椭圆 27"/>
          <p:cNvSpPr/>
          <p:nvPr/>
        </p:nvSpPr>
        <p:spPr>
          <a:xfrm>
            <a:off x="9860132" y="2611513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3" name="直接连接符 2"/>
          <p:cNvCxnSpPr>
            <a:stCxn id="27" idx="3"/>
          </p:cNvCxnSpPr>
          <p:nvPr/>
        </p:nvCxnSpPr>
        <p:spPr>
          <a:xfrm flipH="1">
            <a:off x="9054647" y="2157505"/>
            <a:ext cx="320521" cy="445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接连接符 4"/>
          <p:cNvCxnSpPr>
            <a:stCxn id="27" idx="5"/>
            <a:endCxn id="28" idx="0"/>
          </p:cNvCxnSpPr>
          <p:nvPr/>
        </p:nvCxnSpPr>
        <p:spPr>
          <a:xfrm>
            <a:off x="9776925" y="2157505"/>
            <a:ext cx="367293" cy="4540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2920384" y="2319124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5" name="椭圆 44"/>
          <p:cNvSpPr/>
          <p:nvPr/>
        </p:nvSpPr>
        <p:spPr>
          <a:xfrm>
            <a:off x="6269903" y="2308614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6" name="椭圆 45"/>
          <p:cNvSpPr/>
          <p:nvPr/>
        </p:nvSpPr>
        <p:spPr>
          <a:xfrm>
            <a:off x="5428230" y="29871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7" name="椭圆 46"/>
          <p:cNvSpPr/>
          <p:nvPr/>
        </p:nvSpPr>
        <p:spPr>
          <a:xfrm>
            <a:off x="6269903" y="2987161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8" name="椭圆 47"/>
          <p:cNvSpPr/>
          <p:nvPr/>
        </p:nvSpPr>
        <p:spPr>
          <a:xfrm>
            <a:off x="5432667" y="3678312"/>
            <a:ext cx="568171" cy="56817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49" name="椭圆 48"/>
          <p:cNvSpPr/>
          <p:nvPr/>
        </p:nvSpPr>
        <p:spPr>
          <a:xfrm>
            <a:off x="6269903" y="368504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5" name="OfficePLUS.cn-5-1"/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6" name="OfficePLUS.cn-5-1"/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7" name="OfficePLUS.cn-5-1"/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8" name="OfficePLUS.cn-5-1"/>
          <p:cNvSpPr txBox="1"/>
          <p:nvPr/>
        </p:nvSpPr>
        <p:spPr>
          <a:xfrm flipH="1">
            <a:off x="2975961" y="2433933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1 8 4 3 2 6 9 7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69" name="OfficePLUS.cn-5-1"/>
          <p:cNvSpPr txBox="1"/>
          <p:nvPr/>
        </p:nvSpPr>
        <p:spPr>
          <a:xfrm flipH="1">
            <a:off x="2975961" y="3105028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3 4 8 2 1 9 6 7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70" name="OfficePLUS.cn-5-1"/>
          <p:cNvSpPr txBox="1"/>
          <p:nvPr/>
        </p:nvSpPr>
        <p:spPr>
          <a:xfrm flipH="1">
            <a:off x="2975960" y="3778696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3 4 2 8 9 7 6 1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1320" y="585646"/>
            <a:ext cx="3115110" cy="2029108"/>
          </a:xfrm>
          <a:prstGeom prst="rect">
            <a:avLst/>
          </a:prstGeom>
        </p:spPr>
      </p:pic>
      <p:sp>
        <p:nvSpPr>
          <p:cNvPr id="31" name="OfficePLUS.cn-5-1"/>
          <p:cNvSpPr txBox="1"/>
          <p:nvPr/>
        </p:nvSpPr>
        <p:spPr>
          <a:xfrm flipH="1">
            <a:off x="3423913" y="2507165"/>
            <a:ext cx="1323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</a:t>
            </a:r>
            <a:endParaRPr lang="en-US" altLang="zh-CN" sz="2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50" y="3230797"/>
            <a:ext cx="5564244" cy="23401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268" y="3234716"/>
            <a:ext cx="5354052" cy="23361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5" name="OfficePLUS.cn-5-1"/>
          <p:cNvSpPr txBox="1"/>
          <p:nvPr/>
        </p:nvSpPr>
        <p:spPr>
          <a:xfrm flipH="1">
            <a:off x="1504950" y="2507165"/>
            <a:ext cx="1323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</a:t>
            </a:r>
            <a:endParaRPr lang="en-US" altLang="zh-CN" sz="2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6" name="OfficePLUS.cn-5-1"/>
          <p:cNvSpPr txBox="1"/>
          <p:nvPr/>
        </p:nvSpPr>
        <p:spPr>
          <a:xfrm flipH="1">
            <a:off x="5342876" y="2507165"/>
            <a:ext cx="1323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</a:t>
            </a:r>
            <a:endParaRPr lang="en-US" altLang="zh-CN" sz="20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1766" y="3230797"/>
            <a:ext cx="5379856" cy="23361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4" name="OfficePLUS.cn-1"/>
          <p:cNvGrpSpPr/>
          <p:nvPr/>
        </p:nvGrpSpPr>
        <p:grpSpPr>
          <a:xfrm>
            <a:off x="3893890" y="804882"/>
            <a:ext cx="3348941" cy="1354742"/>
            <a:chOff x="247650" y="228600"/>
            <a:chExt cx="11696700" cy="6400800"/>
          </a:xfrm>
          <a:solidFill>
            <a:schemeClr val="bg1">
              <a:alpha val="65098"/>
            </a:schemeClr>
          </a:solidFill>
        </p:grpSpPr>
        <p:sp>
          <p:nvSpPr>
            <p:cNvPr id="15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grpFill/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16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grpFill/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sym typeface="+mn-lt"/>
                </a:rPr>
                <a:t>三序遍历也能用栈实现</a:t>
              </a:r>
              <a:endParaRPr lang="zh-CN" altLang="en-US" dirty="0">
                <a:solidFill>
                  <a:schemeClr val="tx1"/>
                </a:solidFill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3055671" y="391643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3035145" y="19040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3035145" y="3236707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3074861" y="1935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/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1" name="OfficePLUS.cn-5-1"/>
          <p:cNvSpPr txBox="1"/>
          <p:nvPr/>
        </p:nvSpPr>
        <p:spPr>
          <a:xfrm flipH="1">
            <a:off x="3842988" y="3136611"/>
            <a:ext cx="5648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数据在内存中实际的结构</a:t>
            </a:r>
            <a:endParaRPr lang="en-US" altLang="zh-CN" sz="32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3042666" y="2596025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3055671" y="1975964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055671" y="2590492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062176" y="1975964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042667" y="325536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035145" y="202232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42667" y="3916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062176" y="193543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3037849" y="391643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3055671" y="3256463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3037849" y="391643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3055671" y="199313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/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8" name="OfficePLUS.cn-5-1"/>
          <p:cNvSpPr txBox="1"/>
          <p:nvPr/>
        </p:nvSpPr>
        <p:spPr>
          <a:xfrm flipH="1">
            <a:off x="1968237" y="2408552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顺序结构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4463801" y="1659095"/>
          <a:ext cx="5759352" cy="9810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919"/>
                <a:gridCol w="719919"/>
                <a:gridCol w="719919"/>
                <a:gridCol w="719919"/>
                <a:gridCol w="719919"/>
                <a:gridCol w="719919"/>
                <a:gridCol w="719919"/>
                <a:gridCol w="719919"/>
              </a:tblGrid>
              <a:tr h="490513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9051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Index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0" name="OfficePLUS.cn-5-1"/>
          <p:cNvSpPr txBox="1"/>
          <p:nvPr/>
        </p:nvSpPr>
        <p:spPr>
          <a:xfrm flipH="1">
            <a:off x="4886885" y="3580732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可以很方便地修改某个下标对应的值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4886885" y="4078666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创建时长度就确定了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/>
          <p:cNvSpPr txBox="1"/>
          <p:nvPr/>
        </p:nvSpPr>
        <p:spPr>
          <a:xfrm flipH="1">
            <a:off x="1968237" y="5002495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237" y="4742704"/>
            <a:ext cx="7656013" cy="1684323"/>
          </a:xfrm>
          <a:prstGeom prst="rect">
            <a:avLst/>
          </a:prstGeom>
        </p:spPr>
      </p:pic>
      <p:sp>
        <p:nvSpPr>
          <p:cNvPr id="13" name="OfficePLUS.cn-5-1"/>
          <p:cNvSpPr txBox="1"/>
          <p:nvPr/>
        </p:nvSpPr>
        <p:spPr>
          <a:xfrm flipH="1">
            <a:off x="4886884" y="3077501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在内存中处于相邻的位置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  <p:bldP spid="11" grpId="0"/>
      <p:bldP spid="13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3037849" y="391643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5348606" y="533653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2709512" y="2280499"/>
            <a:ext cx="1219438" cy="2296999"/>
            <a:chOff x="6749591" y="3689022"/>
            <a:chExt cx="1034322" cy="2296999"/>
          </a:xfrm>
        </p:grpSpPr>
        <p:sp>
          <p:nvSpPr>
            <p:cNvPr id="31" name="矩形 30"/>
            <p:cNvSpPr/>
            <p:nvPr/>
          </p:nvSpPr>
          <p:spPr>
            <a:xfrm>
              <a:off x="6890994" y="3912124"/>
              <a:ext cx="786337" cy="207389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6749591" y="3689022"/>
              <a:ext cx="1034322" cy="30999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3055671" y="1996413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5348606" y="533653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6077314" y="5336536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5348606" y="533653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4" name="OfficePLUS.cn-5-1"/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5" name="OfficePLUS.cn-5-1"/>
          <p:cNvSpPr txBox="1"/>
          <p:nvPr/>
        </p:nvSpPr>
        <p:spPr>
          <a:xfrm flipH="1">
            <a:off x="1629423" y="3108052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中序遍历：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6" name="OfficePLUS.cn-5-1"/>
          <p:cNvSpPr txBox="1"/>
          <p:nvPr/>
        </p:nvSpPr>
        <p:spPr>
          <a:xfrm flipH="1">
            <a:off x="1629423" y="3778696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后序遍历：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7" name="OfficePLUS.cn-5-1"/>
          <p:cNvSpPr txBox="1"/>
          <p:nvPr/>
        </p:nvSpPr>
        <p:spPr>
          <a:xfrm flipH="1">
            <a:off x="2975961" y="2433933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1 8 4 3 2 6 9 7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8" name="OfficePLUS.cn-5-1"/>
          <p:cNvSpPr txBox="1"/>
          <p:nvPr/>
        </p:nvSpPr>
        <p:spPr>
          <a:xfrm flipH="1">
            <a:off x="2975961" y="3105028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3 4 8 2 1 9 6 7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9" name="OfficePLUS.cn-5-1"/>
          <p:cNvSpPr txBox="1"/>
          <p:nvPr/>
        </p:nvSpPr>
        <p:spPr>
          <a:xfrm flipH="1">
            <a:off x="2975960" y="3778696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3 4 2 8 9 7 6 1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60354" y="1412223"/>
            <a:ext cx="4792462" cy="4213613"/>
            <a:chOff x="6355579" y="1993248"/>
            <a:chExt cx="4792462" cy="4213613"/>
          </a:xfrm>
        </p:grpSpPr>
        <p:grpSp>
          <p:nvGrpSpPr>
            <p:cNvPr id="50" name="组合 49"/>
            <p:cNvGrpSpPr/>
            <p:nvPr/>
          </p:nvGrpSpPr>
          <p:grpSpPr>
            <a:xfrm>
              <a:off x="6854208" y="1993248"/>
              <a:ext cx="4293833" cy="2871501"/>
              <a:chOff x="6299844" y="1195526"/>
              <a:chExt cx="4293833" cy="287150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10025506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58" name="直接连接符 57"/>
              <p:cNvCxnSpPr>
                <a:stCxn id="51" idx="3"/>
                <a:endCxn id="5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51" idx="5"/>
                <a:endCxn id="5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2" idx="3"/>
                <a:endCxn id="5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2" idx="5"/>
                <a:endCxn id="5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53" idx="3"/>
                <a:endCxn id="5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53" idx="5"/>
                <a:endCxn id="57" idx="0"/>
              </p:cNvCxnSpPr>
              <p:nvPr/>
            </p:nvCxnSpPr>
            <p:spPr>
              <a:xfrm>
                <a:off x="9942299" y="2747290"/>
                <a:ext cx="367293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" name="椭圆 63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4" name="直接连接符 3"/>
            <p:cNvCxnSpPr>
              <a:stCxn id="54" idx="3"/>
              <a:endCxn id="64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椭圆 32"/>
          <p:cNvSpPr/>
          <p:nvPr/>
        </p:nvSpPr>
        <p:spPr>
          <a:xfrm>
            <a:off x="976358" y="5341750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1385794" y="1521460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出栈后将右孩子左孩子入栈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619898" y="5336538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1705066" y="5336540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891190" y="534018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2433774" y="533653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162482" y="5336538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6077314" y="5336536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5348606" y="5336537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4" name="OfficePLUS.cn-5-1"/>
          <p:cNvSpPr txBox="1"/>
          <p:nvPr/>
        </p:nvSpPr>
        <p:spPr>
          <a:xfrm flipH="1">
            <a:off x="2534214" y="3253887"/>
            <a:ext cx="2854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先序遍历栈实现：</a:t>
            </a:r>
            <a:endParaRPr lang="en-US" altLang="zh-CN" sz="2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457" y="1082003"/>
            <a:ext cx="4509441" cy="46939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OfficePLUS.cn-5-1"/>
          <p:cNvSpPr txBox="1"/>
          <p:nvPr/>
        </p:nvSpPr>
        <p:spPr>
          <a:xfrm flipH="1">
            <a:off x="1629423" y="2433933"/>
            <a:ext cx="114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层序遍历：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2" name="OfficePLUS.cn-5-1"/>
          <p:cNvSpPr txBox="1"/>
          <p:nvPr/>
        </p:nvSpPr>
        <p:spPr>
          <a:xfrm flipH="1">
            <a:off x="2975961" y="2433933"/>
            <a:ext cx="1688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1 8 6 4 2 9 3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3" name="OfficePLUS.cn-5-1"/>
          <p:cNvSpPr txBox="1"/>
          <p:nvPr/>
        </p:nvSpPr>
        <p:spPr>
          <a:xfrm flipH="1">
            <a:off x="1629423" y="3738851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队列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椭圆 26"/>
          <p:cNvSpPr/>
          <p:nvPr/>
        </p:nvSpPr>
        <p:spPr>
          <a:xfrm>
            <a:off x="3197913" y="247902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椭圆 26"/>
          <p:cNvSpPr/>
          <p:nvPr/>
        </p:nvSpPr>
        <p:spPr>
          <a:xfrm>
            <a:off x="1579425" y="247902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椭圆 26"/>
          <p:cNvSpPr/>
          <p:nvPr/>
        </p:nvSpPr>
        <p:spPr>
          <a:xfrm>
            <a:off x="1579425" y="2479022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4653749" y="247902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5380237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椭圆 26"/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椭圆 33"/>
          <p:cNvSpPr/>
          <p:nvPr/>
        </p:nvSpPr>
        <p:spPr>
          <a:xfrm>
            <a:off x="2913600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3723296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/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/>
          <p:cNvSpPr txBox="1"/>
          <p:nvPr/>
        </p:nvSpPr>
        <p:spPr>
          <a:xfrm flipH="1">
            <a:off x="1996517" y="2532673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4107724" y="1900059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454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5792438" y="1912757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785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7477152" y="1912757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782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9161866" y="1912757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572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5" name="直接箭头连接符 4"/>
          <p:cNvCxnSpPr/>
          <p:nvPr/>
        </p:nvCxnSpPr>
        <p:spPr>
          <a:xfrm>
            <a:off x="5175315" y="2501732"/>
            <a:ext cx="6171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>
            <a:off x="6890994" y="2501732"/>
            <a:ext cx="5861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8616099" y="2501732"/>
            <a:ext cx="545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OfficePLUS.cn-5-1"/>
          <p:cNvSpPr txBox="1"/>
          <p:nvPr/>
        </p:nvSpPr>
        <p:spPr>
          <a:xfrm flipH="1">
            <a:off x="4809017" y="3222253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每个节点的位置都不确定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/>
          <p:cNvSpPr txBox="1"/>
          <p:nvPr/>
        </p:nvSpPr>
        <p:spPr>
          <a:xfrm flipH="1">
            <a:off x="4826256" y="3683918"/>
            <a:ext cx="5336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每个节点都存有前一个或者后一个节点的地址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4" name="OfficePLUS.cn-5-1"/>
          <p:cNvSpPr txBox="1"/>
          <p:nvPr/>
        </p:nvSpPr>
        <p:spPr>
          <a:xfrm flipH="1">
            <a:off x="4826256" y="4514915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查找第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N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个节点需要便利遍历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4826256" y="5082731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可以很方便地删除和插入某个节点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56" y="3913745"/>
            <a:ext cx="3905795" cy="20195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/>
          <p:cNvSpPr/>
          <p:nvPr/>
        </p:nvSpPr>
        <p:spPr>
          <a:xfrm>
            <a:off x="1611335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2601894" y="2475872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231746" y="247587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3854962" y="2475871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3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/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1743001" y="2475871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2401984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3087826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3745360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5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/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1424148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2485655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3168817" y="248218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3851979" y="247587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/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070563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1617584" y="2475870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3168817" y="2482182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3851979" y="247587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6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/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070563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3797052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1617585" y="247586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3851979" y="2475870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/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070563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3797052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4523541" y="406091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1507354" y="2479023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299152" y="2394342"/>
            <a:ext cx="2365695" cy="737531"/>
            <a:chOff x="1879134" y="2692866"/>
            <a:chExt cx="2365695" cy="737531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1879134" y="2692866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1879134" y="3430397"/>
              <a:ext cx="2365695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/>
          <p:cNvSpPr/>
          <p:nvPr/>
        </p:nvSpPr>
        <p:spPr>
          <a:xfrm>
            <a:off x="1617585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35" name="椭圆 34"/>
          <p:cNvSpPr/>
          <p:nvPr/>
        </p:nvSpPr>
        <p:spPr>
          <a:xfrm>
            <a:off x="2344074" y="4060919"/>
            <a:ext cx="568171" cy="5681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891096" y="4060919"/>
            <a:ext cx="568171" cy="5681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椭圆 40"/>
          <p:cNvSpPr/>
          <p:nvPr/>
        </p:nvSpPr>
        <p:spPr>
          <a:xfrm>
            <a:off x="3070563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2" name="椭圆 41"/>
          <p:cNvSpPr/>
          <p:nvPr/>
        </p:nvSpPr>
        <p:spPr>
          <a:xfrm>
            <a:off x="3797052" y="4060919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椭圆 43"/>
          <p:cNvSpPr/>
          <p:nvPr/>
        </p:nvSpPr>
        <p:spPr>
          <a:xfrm>
            <a:off x="4523541" y="4060918"/>
            <a:ext cx="568171" cy="5681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9</a:t>
            </a:r>
            <a:endParaRPr lang="zh-CN" altLang="en-US" dirty="0"/>
          </a:p>
        </p:txBody>
      </p:sp>
      <p:sp>
        <p:nvSpPr>
          <p:cNvPr id="43" name="椭圆 42"/>
          <p:cNvSpPr/>
          <p:nvPr/>
        </p:nvSpPr>
        <p:spPr>
          <a:xfrm>
            <a:off x="5250030" y="4060917"/>
            <a:ext cx="568171" cy="56817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OfficePLUS.cn-5-1"/>
          <p:cNvSpPr txBox="1"/>
          <p:nvPr/>
        </p:nvSpPr>
        <p:spPr>
          <a:xfrm flipH="1">
            <a:off x="855442" y="1876292"/>
            <a:ext cx="429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出队后将左孩子右孩子入队</a:t>
            </a:r>
            <a:endParaRPr lang="en-US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599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8" name="组合 17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</a:t>
                </a:r>
                <a:endParaRPr lang="zh-CN" altLang="en-US" dirty="0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9</a:t>
                </a:r>
                <a:endParaRPr lang="zh-CN" altLang="en-US" dirty="0"/>
              </a:p>
            </p:txBody>
          </p:sp>
          <p:cxnSp>
            <p:nvCxnSpPr>
              <p:cNvPr id="28" name="直接连接符 27"/>
              <p:cNvCxnSpPr>
                <a:stCxn id="21" idx="3"/>
                <a:endCxn id="22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/>
              <p:cNvCxnSpPr>
                <a:stCxn id="21" idx="5"/>
                <a:endCxn id="23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/>
              <p:cNvCxnSpPr>
                <a:stCxn id="22" idx="3"/>
                <a:endCxn id="24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>
                <a:stCxn id="22" idx="5"/>
                <a:endCxn id="25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>
                <a:stCxn id="23" idx="3"/>
                <a:endCxn id="26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椭圆 18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cxnSp>
          <p:nvCxnSpPr>
            <p:cNvPr id="20" name="直接连接符 19"/>
            <p:cNvCxnSpPr>
              <a:stCxn id="24" idx="3"/>
              <a:endCxn id="19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1026309" y="1980394"/>
            <a:ext cx="4927105" cy="568173"/>
            <a:chOff x="891096" y="4060917"/>
            <a:chExt cx="4927105" cy="568173"/>
          </a:xfrm>
        </p:grpSpPr>
        <p:sp>
          <p:nvSpPr>
            <p:cNvPr id="34" name="椭圆 33"/>
            <p:cNvSpPr/>
            <p:nvPr/>
          </p:nvSpPr>
          <p:spPr>
            <a:xfrm>
              <a:off x="1617585" y="4060919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8</a:t>
              </a:r>
              <a:endParaRPr lang="zh-CN" altLang="en-US" dirty="0"/>
            </a:p>
          </p:txBody>
        </p:sp>
        <p:sp>
          <p:nvSpPr>
            <p:cNvPr id="35" name="椭圆 34"/>
            <p:cNvSpPr/>
            <p:nvPr/>
          </p:nvSpPr>
          <p:spPr>
            <a:xfrm>
              <a:off x="2344074" y="4060919"/>
              <a:ext cx="568171" cy="568171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36" name="椭圆 35"/>
            <p:cNvSpPr/>
            <p:nvPr/>
          </p:nvSpPr>
          <p:spPr>
            <a:xfrm>
              <a:off x="891096" y="4060919"/>
              <a:ext cx="568171" cy="56817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41" name="椭圆 40"/>
            <p:cNvSpPr/>
            <p:nvPr/>
          </p:nvSpPr>
          <p:spPr>
            <a:xfrm>
              <a:off x="3070563" y="4060919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42" name="椭圆 41"/>
            <p:cNvSpPr/>
            <p:nvPr/>
          </p:nvSpPr>
          <p:spPr>
            <a:xfrm>
              <a:off x="3797052" y="4060919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44" name="椭圆 43"/>
            <p:cNvSpPr/>
            <p:nvPr/>
          </p:nvSpPr>
          <p:spPr>
            <a:xfrm>
              <a:off x="4523541" y="4060918"/>
              <a:ext cx="568171" cy="568171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43" name="椭圆 42"/>
            <p:cNvSpPr/>
            <p:nvPr/>
          </p:nvSpPr>
          <p:spPr>
            <a:xfrm>
              <a:off x="5250030" y="4060917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</p:grpSp>
      <p:sp>
        <p:nvSpPr>
          <p:cNvPr id="49" name="OfficePLUS.cn-5-1"/>
          <p:cNvSpPr txBox="1"/>
          <p:nvPr/>
        </p:nvSpPr>
        <p:spPr>
          <a:xfrm flipH="1">
            <a:off x="1576761" y="420051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层序遍历实现：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193556" y="509179"/>
            <a:ext cx="5256516" cy="5456587"/>
            <a:chOff x="6193556" y="509179"/>
            <a:chExt cx="5256516" cy="545658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/>
            <a:srcRect b="43802"/>
            <a:stretch>
              <a:fillRect/>
            </a:stretch>
          </p:blipFill>
          <p:spPr>
            <a:xfrm>
              <a:off x="6201064" y="509179"/>
              <a:ext cx="5249008" cy="3281771"/>
            </a:xfrm>
            <a:prstGeom prst="rect">
              <a:avLst/>
            </a:prstGeom>
          </p:spPr>
        </p:pic>
        <p:pic>
          <p:nvPicPr>
            <p:cNvPr id="46" name="图片 45"/>
            <p:cNvPicPr>
              <a:picLocks noChangeAspect="1"/>
            </p:cNvPicPr>
            <p:nvPr/>
          </p:nvPicPr>
          <p:blipFill rotWithShape="1">
            <a:blip r:embed="rId2"/>
            <a:srcRect t="75182" b="370"/>
            <a:stretch>
              <a:fillRect/>
            </a:stretch>
          </p:blipFill>
          <p:spPr>
            <a:xfrm>
              <a:off x="6197310" y="3790950"/>
              <a:ext cx="5249008" cy="1427735"/>
            </a:xfrm>
            <a:prstGeom prst="rect">
              <a:avLst/>
            </a:prstGeom>
          </p:spPr>
        </p:pic>
        <p:pic>
          <p:nvPicPr>
            <p:cNvPr id="45" name="图片 44"/>
            <p:cNvPicPr>
              <a:picLocks noChangeAspect="1"/>
            </p:cNvPicPr>
            <p:nvPr/>
          </p:nvPicPr>
          <p:blipFill rotWithShape="1">
            <a:blip r:embed="rId2"/>
            <a:srcRect t="55233" b="25040"/>
            <a:stretch>
              <a:fillRect/>
            </a:stretch>
          </p:blipFill>
          <p:spPr>
            <a:xfrm>
              <a:off x="6193556" y="4813768"/>
              <a:ext cx="5249008" cy="1151998"/>
            </a:xfrm>
            <a:prstGeom prst="rect">
              <a:avLst/>
            </a:prstGeom>
          </p:spPr>
        </p:pic>
      </p:grpSp>
      <p:pic>
        <p:nvPicPr>
          <p:cNvPr id="47" name="图片 46"/>
          <p:cNvPicPr>
            <a:picLocks noChangeAspect="1"/>
          </p:cNvPicPr>
          <p:nvPr/>
        </p:nvPicPr>
        <p:blipFill rotWithShape="1">
          <a:blip r:embed="rId2"/>
          <a:srcRect t="91724" b="370"/>
          <a:stretch>
            <a:fillRect/>
          </a:stretch>
        </p:blipFill>
        <p:spPr>
          <a:xfrm>
            <a:off x="6189802" y="5958035"/>
            <a:ext cx="5249008" cy="461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175182" y="804882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二叉树的遍历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5" name="OfficePLUS.cn-5-1"/>
          <p:cNvSpPr txBox="1"/>
          <p:nvPr/>
        </p:nvSpPr>
        <p:spPr>
          <a:xfrm flipH="1">
            <a:off x="1684198" y="3198166"/>
            <a:ext cx="1251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作业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1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：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6" name="OfficePLUS.cn-5-1"/>
          <p:cNvSpPr txBox="1"/>
          <p:nvPr/>
        </p:nvSpPr>
        <p:spPr>
          <a:xfrm flipH="1">
            <a:off x="3320034" y="2832405"/>
            <a:ext cx="5076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三序遍历的递归实现和非递归实现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47" name="OfficePLUS.cn-5-1"/>
          <p:cNvSpPr txBox="1"/>
          <p:nvPr/>
        </p:nvSpPr>
        <p:spPr>
          <a:xfrm flipH="1">
            <a:off x="3320034" y="3428998"/>
            <a:ext cx="5076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层序遍历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50" name="OfficePLUS.cn-5-1"/>
          <p:cNvSpPr txBox="1"/>
          <p:nvPr/>
        </p:nvSpPr>
        <p:spPr>
          <a:xfrm flipH="1">
            <a:off x="3320036" y="4629095"/>
            <a:ext cx="5076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可以用之前作业实现的栈和队列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50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4796206" y="3105833"/>
            <a:ext cx="3773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3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/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/>
          <p:cNvSpPr txBox="1"/>
          <p:nvPr/>
        </p:nvSpPr>
        <p:spPr>
          <a:xfrm flipH="1">
            <a:off x="1996517" y="2532673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4107724" y="1900059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454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5792438" y="1912757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785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7477152" y="1912757"/>
          <a:ext cx="1437064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782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5844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9161866" y="1912757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572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5" name="直接箭头连接符 4"/>
          <p:cNvCxnSpPr/>
          <p:nvPr/>
        </p:nvCxnSpPr>
        <p:spPr>
          <a:xfrm>
            <a:off x="5175315" y="2501732"/>
            <a:ext cx="6171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>
            <a:off x="6890994" y="2501732"/>
            <a:ext cx="5861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8616099" y="2501732"/>
            <a:ext cx="545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1" name="表格 20"/>
          <p:cNvGraphicFramePr>
            <a:graphicFrameLocks noGrp="1"/>
          </p:cNvGraphicFramePr>
          <p:nvPr/>
        </p:nvGraphicFramePr>
        <p:xfrm>
          <a:off x="4107724" y="3358491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4" name="直接箭头连接符 3"/>
          <p:cNvCxnSpPr/>
          <p:nvPr/>
        </p:nvCxnSpPr>
        <p:spPr>
          <a:xfrm>
            <a:off x="5206280" y="2763505"/>
            <a:ext cx="0" cy="594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6" name="表格 25"/>
          <p:cNvGraphicFramePr>
            <a:graphicFrameLocks noGrp="1"/>
          </p:cNvGraphicFramePr>
          <p:nvPr/>
        </p:nvGraphicFramePr>
        <p:xfrm>
          <a:off x="7477152" y="3358491"/>
          <a:ext cx="14370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8" name="直接箭头连接符 7"/>
          <p:cNvCxnSpPr/>
          <p:nvPr/>
        </p:nvCxnSpPr>
        <p:spPr>
          <a:xfrm>
            <a:off x="8616099" y="2846895"/>
            <a:ext cx="0" cy="511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endCxn id="26" idx="1"/>
          </p:cNvCxnSpPr>
          <p:nvPr/>
        </p:nvCxnSpPr>
        <p:spPr>
          <a:xfrm>
            <a:off x="5206280" y="3914751"/>
            <a:ext cx="22708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连接符: 肘形 17"/>
          <p:cNvCxnSpPr>
            <a:endCxn id="15" idx="2"/>
          </p:cNvCxnSpPr>
          <p:nvPr/>
        </p:nvCxnSpPr>
        <p:spPr>
          <a:xfrm flipV="1">
            <a:off x="8616099" y="3025277"/>
            <a:ext cx="1264299" cy="124326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fficePLUS.cn-5-1"/>
          <p:cNvSpPr txBox="1"/>
          <p:nvPr/>
        </p:nvSpPr>
        <p:spPr>
          <a:xfrm flipH="1">
            <a:off x="4809017" y="5027271"/>
            <a:ext cx="5336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也是链状结构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69" y="3473419"/>
            <a:ext cx="4029637" cy="26768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8" name="OfficePLUS.cn-5-1"/>
          <p:cNvSpPr txBox="1"/>
          <p:nvPr/>
        </p:nvSpPr>
        <p:spPr>
          <a:xfrm flipH="1">
            <a:off x="4560104" y="262821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9" name="OfficePLUS.cn-5-1"/>
          <p:cNvSpPr txBox="1"/>
          <p:nvPr/>
        </p:nvSpPr>
        <p:spPr>
          <a:xfrm flipH="1">
            <a:off x="4560104" y="331299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4560104" y="4035745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每个节点最多有两个孩子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8" name="OfficePLUS.cn-5-1"/>
          <p:cNvSpPr txBox="1"/>
          <p:nvPr/>
        </p:nvSpPr>
        <p:spPr>
          <a:xfrm flipH="1">
            <a:off x="4624112" y="1850970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只有一个根节点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9" name="OfficePLUS.cn-5-1"/>
          <p:cNvSpPr txBox="1"/>
          <p:nvPr/>
        </p:nvSpPr>
        <p:spPr>
          <a:xfrm flipH="1">
            <a:off x="4624112" y="253575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所有节点都只有一个双亲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0" name="OfficePLUS.cn-5-1"/>
          <p:cNvSpPr txBox="1"/>
          <p:nvPr/>
        </p:nvSpPr>
        <p:spPr>
          <a:xfrm flipH="1">
            <a:off x="4624112" y="3258505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每个节点最多有两个孩子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/>
          <p:cNvSpPr txBox="1"/>
          <p:nvPr/>
        </p:nvSpPr>
        <p:spPr>
          <a:xfrm flipH="1">
            <a:off x="4624109" y="3981254"/>
            <a:ext cx="5406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节点左孩子族的所有值都比该节点小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4624109" y="4666022"/>
            <a:ext cx="5406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节点右孩子族的所有值都比该节点大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/>
          <p:cNvSpPr txBox="1"/>
          <p:nvPr/>
        </p:nvSpPr>
        <p:spPr>
          <a:xfrm flipH="1">
            <a:off x="1094525" y="2811954"/>
            <a:ext cx="5406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节点左孩子族的所有值都比该节点小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094525" y="3468157"/>
            <a:ext cx="5406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节点右孩子族的所有值都比该节点大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507355" y="2188105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507355" y="2967334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1507355" y="3746563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删除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1507355" y="4525792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遍历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8" grpId="0"/>
      <p:bldP spid="29" grpId="0"/>
      <p:bldP spid="31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094525" y="3198166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764829" y="2301443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2764827" y="3195730"/>
            <a:ext cx="3910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树中第一个大于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的数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2834369" y="4052879"/>
            <a:ext cx="3910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树中第一个小于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的数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094525" y="3198166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501924" y="3198165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326128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694138" y="593669"/>
            <a:ext cx="827234" cy="818554"/>
            <a:chOff x="8694138" y="593669"/>
            <a:chExt cx="827234" cy="818554"/>
          </a:xfrm>
        </p:grpSpPr>
        <p:sp>
          <p:nvSpPr>
            <p:cNvPr id="2" name="矩形 1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4" name="直接箭头连接符 3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694138" y="593669"/>
            <a:ext cx="827234" cy="818554"/>
            <a:chOff x="8694138" y="593669"/>
            <a:chExt cx="827234" cy="818554"/>
          </a:xfrm>
        </p:grpSpPr>
        <p:sp>
          <p:nvSpPr>
            <p:cNvPr id="2" name="矩形 1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6</a:t>
              </a:r>
              <a:endParaRPr lang="zh-CN" altLang="en-US" dirty="0"/>
            </a:p>
          </p:txBody>
        </p:sp>
        <p:cxnSp>
          <p:nvCxnSpPr>
            <p:cNvPr id="4" name="直接箭头连接符 3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368530" y="1658021"/>
            <a:ext cx="827234" cy="818554"/>
            <a:chOff x="8694138" y="593669"/>
            <a:chExt cx="827234" cy="818554"/>
          </a:xfrm>
        </p:grpSpPr>
        <p:sp>
          <p:nvSpPr>
            <p:cNvPr id="2" name="矩形 1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4</a:t>
              </a:r>
              <a:endParaRPr lang="zh-CN" altLang="en-US" dirty="0"/>
            </a:p>
          </p:txBody>
        </p:sp>
        <p:cxnSp>
          <p:nvCxnSpPr>
            <p:cNvPr id="4" name="直接箭头连接符 3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35" name="OfficePLUS.cn-5-1"/>
          <p:cNvSpPr txBox="1"/>
          <p:nvPr/>
        </p:nvSpPr>
        <p:spPr>
          <a:xfrm flipH="1">
            <a:off x="1052267" y="738437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物理结构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1" name="OfficePLUS.cn-5-1"/>
          <p:cNvSpPr txBox="1"/>
          <p:nvPr/>
        </p:nvSpPr>
        <p:spPr>
          <a:xfrm flipH="1">
            <a:off x="1996516" y="2881346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链状结构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3" name="OfficePLUS.cn-5-1"/>
          <p:cNvSpPr txBox="1"/>
          <p:nvPr/>
        </p:nvSpPr>
        <p:spPr>
          <a:xfrm flipH="1">
            <a:off x="1996516" y="2190289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顺序结构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5" name="OfficePLUS.cn-5-1"/>
          <p:cNvSpPr txBox="1"/>
          <p:nvPr/>
        </p:nvSpPr>
        <p:spPr>
          <a:xfrm flipH="1">
            <a:off x="1996516" y="3566114"/>
            <a:ext cx="153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混合结构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aphicFrame>
        <p:nvGraphicFramePr>
          <p:cNvPr id="27" name="表格 26"/>
          <p:cNvGraphicFramePr>
            <a:graphicFrameLocks noGrp="1"/>
          </p:cNvGraphicFramePr>
          <p:nvPr/>
        </p:nvGraphicFramePr>
        <p:xfrm>
          <a:off x="4860023" y="1667015"/>
          <a:ext cx="5759352" cy="9810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919"/>
                <a:gridCol w="719919"/>
                <a:gridCol w="719919"/>
                <a:gridCol w="719919"/>
                <a:gridCol w="719919"/>
                <a:gridCol w="719919"/>
                <a:gridCol w="719919"/>
                <a:gridCol w="719919"/>
              </a:tblGrid>
              <a:tr h="490513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Index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9051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表格 27"/>
          <p:cNvGraphicFramePr>
            <a:graphicFrameLocks noGrp="1"/>
          </p:cNvGraphicFramePr>
          <p:nvPr/>
        </p:nvGraphicFramePr>
        <p:xfrm>
          <a:off x="4826256" y="3358043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454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" name="表格 28"/>
          <p:cNvGraphicFramePr>
            <a:graphicFrameLocks noGrp="1"/>
          </p:cNvGraphicFramePr>
          <p:nvPr/>
        </p:nvGraphicFramePr>
        <p:xfrm>
          <a:off x="4826256" y="4435142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855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" name="表格 29"/>
          <p:cNvGraphicFramePr>
            <a:graphicFrameLocks noGrp="1"/>
          </p:cNvGraphicFramePr>
          <p:nvPr/>
        </p:nvGraphicFramePr>
        <p:xfrm>
          <a:off x="7938421" y="3343011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855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1" name="表格 30"/>
          <p:cNvGraphicFramePr>
            <a:graphicFrameLocks noGrp="1"/>
          </p:cNvGraphicFramePr>
          <p:nvPr/>
        </p:nvGraphicFramePr>
        <p:xfrm>
          <a:off x="7938421" y="4435142"/>
          <a:ext cx="143706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532"/>
                <a:gridCol w="7185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Value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523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Next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^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cxnSp>
        <p:nvCxnSpPr>
          <p:cNvPr id="6" name="直接箭头连接符 5"/>
          <p:cNvCxnSpPr/>
          <p:nvPr/>
        </p:nvCxnSpPr>
        <p:spPr>
          <a:xfrm>
            <a:off x="5920033" y="2388752"/>
            <a:ext cx="0" cy="969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5920033" y="3902697"/>
            <a:ext cx="0" cy="532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>
            <a:off x="8861196" y="2388752"/>
            <a:ext cx="0" cy="969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>
            <a:off x="8964891" y="3902697"/>
            <a:ext cx="0" cy="532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图片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881" y="4513154"/>
            <a:ext cx="3839111" cy="1790950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7223" y="5551524"/>
            <a:ext cx="4048690" cy="7525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818288" y="2896998"/>
            <a:ext cx="827234" cy="818554"/>
            <a:chOff x="8694138" y="593669"/>
            <a:chExt cx="827234" cy="818554"/>
          </a:xfrm>
        </p:grpSpPr>
        <p:sp>
          <p:nvSpPr>
            <p:cNvPr id="2" name="矩形 1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&lt; 3</a:t>
              </a:r>
              <a:endParaRPr lang="zh-CN" altLang="en-US" dirty="0"/>
            </a:p>
          </p:txBody>
        </p:sp>
        <p:cxnSp>
          <p:nvCxnSpPr>
            <p:cNvPr id="4" name="直接箭头连接符 3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327907" y="4239111"/>
            <a:ext cx="827234" cy="818554"/>
            <a:chOff x="8694138" y="593669"/>
            <a:chExt cx="827234" cy="818554"/>
          </a:xfrm>
        </p:grpSpPr>
        <p:sp>
          <p:nvSpPr>
            <p:cNvPr id="2" name="矩形 1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 &gt; 1</a:t>
              </a:r>
              <a:endParaRPr lang="zh-CN" altLang="en-US" dirty="0"/>
            </a:p>
          </p:txBody>
        </p:sp>
        <p:cxnSp>
          <p:nvCxnSpPr>
            <p:cNvPr id="4" name="直接箭头连接符 3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042190" y="5373304"/>
            <a:ext cx="827234" cy="818554"/>
            <a:chOff x="8694138" y="593669"/>
            <a:chExt cx="827234" cy="818554"/>
          </a:xfrm>
        </p:grpSpPr>
        <p:sp>
          <p:nvSpPr>
            <p:cNvPr id="2" name="矩形 1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NULL</a:t>
              </a:r>
              <a:endParaRPr lang="zh-CN" altLang="en-US" dirty="0"/>
            </a:p>
          </p:txBody>
        </p:sp>
        <p:cxnSp>
          <p:nvCxnSpPr>
            <p:cNvPr id="4" name="直接箭头连接符 3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2347466" y="4389118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8692282" y="614945"/>
            <a:ext cx="827234" cy="818554"/>
            <a:chOff x="8694138" y="593669"/>
            <a:chExt cx="827234" cy="818554"/>
          </a:xfrm>
        </p:grpSpPr>
        <p:sp>
          <p:nvSpPr>
            <p:cNvPr id="34" name="矩形 33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 &gt; 6</a:t>
              </a:r>
              <a:endParaRPr lang="zh-CN" altLang="en-US" dirty="0"/>
            </a:p>
          </p:txBody>
        </p:sp>
        <p:cxnSp>
          <p:nvCxnSpPr>
            <p:cNvPr id="35" name="直接箭头连接符 34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2347466" y="4389118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9986942" y="1660469"/>
            <a:ext cx="827234" cy="818554"/>
            <a:chOff x="8694138" y="593669"/>
            <a:chExt cx="827234" cy="818554"/>
          </a:xfrm>
        </p:grpSpPr>
        <p:sp>
          <p:nvSpPr>
            <p:cNvPr id="34" name="矩形 33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 &lt; 8</a:t>
              </a:r>
              <a:endParaRPr lang="zh-CN" altLang="en-US" dirty="0"/>
            </a:p>
          </p:txBody>
        </p:sp>
        <p:cxnSp>
          <p:nvCxnSpPr>
            <p:cNvPr id="35" name="直接箭头连接符 34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2347466" y="4389118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9430916" y="2896998"/>
            <a:ext cx="827234" cy="818554"/>
            <a:chOff x="8694138" y="593669"/>
            <a:chExt cx="827234" cy="818554"/>
          </a:xfrm>
        </p:grpSpPr>
        <p:sp>
          <p:nvSpPr>
            <p:cNvPr id="34" name="矩形 33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 = 7</a:t>
              </a:r>
              <a:endParaRPr lang="zh-CN" altLang="en-US" dirty="0"/>
            </a:p>
          </p:txBody>
        </p:sp>
        <p:cxnSp>
          <p:nvCxnSpPr>
            <p:cNvPr id="35" name="直接箭头连接符 34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fficePLUS.cn-5-1"/>
          <p:cNvSpPr txBox="1"/>
          <p:nvPr/>
        </p:nvSpPr>
        <p:spPr>
          <a:xfrm flipH="1">
            <a:off x="2629574" y="2148836"/>
            <a:ext cx="2741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 是否在树中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8" name="OfficePLUS.cn-5-1"/>
          <p:cNvSpPr txBox="1"/>
          <p:nvPr/>
        </p:nvSpPr>
        <p:spPr>
          <a:xfrm flipH="1">
            <a:off x="5032565" y="2148812"/>
            <a:ext cx="1626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二分查找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347467" y="3715552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1" name="OfficePLUS.cn-5-1"/>
          <p:cNvSpPr txBox="1"/>
          <p:nvPr/>
        </p:nvSpPr>
        <p:spPr>
          <a:xfrm flipH="1">
            <a:off x="4025299" y="3715552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2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不在树中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32" name="OfficePLUS.cn-5-1"/>
          <p:cNvSpPr txBox="1"/>
          <p:nvPr/>
        </p:nvSpPr>
        <p:spPr>
          <a:xfrm flipH="1">
            <a:off x="2347466" y="4389118"/>
            <a:ext cx="125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9430916" y="2896998"/>
            <a:ext cx="827234" cy="818554"/>
            <a:chOff x="8694138" y="593669"/>
            <a:chExt cx="827234" cy="818554"/>
          </a:xfrm>
        </p:grpSpPr>
        <p:sp>
          <p:nvSpPr>
            <p:cNvPr id="34" name="矩形 33"/>
            <p:cNvSpPr/>
            <p:nvPr/>
          </p:nvSpPr>
          <p:spPr>
            <a:xfrm>
              <a:off x="8694138" y="593669"/>
              <a:ext cx="827234" cy="38404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7 = 7</a:t>
              </a:r>
              <a:endParaRPr lang="zh-CN" altLang="en-US" dirty="0"/>
            </a:p>
          </p:txBody>
        </p:sp>
        <p:cxnSp>
          <p:nvCxnSpPr>
            <p:cNvPr id="35" name="直接箭头连接符 34"/>
            <p:cNvCxnSpPr/>
            <p:nvPr/>
          </p:nvCxnSpPr>
          <p:spPr>
            <a:xfrm>
              <a:off x="9105899" y="977717"/>
              <a:ext cx="0" cy="4345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6" name="OfficePLUS.cn-5-1"/>
          <p:cNvSpPr txBox="1"/>
          <p:nvPr/>
        </p:nvSpPr>
        <p:spPr>
          <a:xfrm flipH="1">
            <a:off x="4025298" y="4389118"/>
            <a:ext cx="1834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7 </a:t>
            </a:r>
            <a:r>
              <a:rPr lang="zh-CN" altLang="en-US" sz="2400" dirty="0">
                <a:solidFill>
                  <a:srgbClr val="FF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在树中</a:t>
            </a:r>
            <a:endParaRPr lang="en-US" altLang="zh-CN" sz="1400" dirty="0">
              <a:solidFill>
                <a:srgbClr val="FF000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7"/>
            <a:ext cx="12192000" cy="684700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000"/>
              </a:srgbClr>
            </a:outerShdw>
          </a:effectLst>
        </p:spPr>
      </p:pic>
      <p:grpSp>
        <p:nvGrpSpPr>
          <p:cNvPr id="37" name="OfficePLUS.cn-1"/>
          <p:cNvGrpSpPr/>
          <p:nvPr/>
        </p:nvGrpSpPr>
        <p:grpSpPr>
          <a:xfrm>
            <a:off x="247650" y="228600"/>
            <a:ext cx="11696700" cy="6400800"/>
            <a:chOff x="247650" y="228600"/>
            <a:chExt cx="11696700" cy="6400800"/>
          </a:xfrm>
        </p:grpSpPr>
        <p:sp>
          <p:nvSpPr>
            <p:cNvPr id="38" name="OfficePLUS.cn-1-1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13500003" rotWithShape="0">
                <a:srgbClr val="FFFFFF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+mn-lt"/>
              </a:endParaRPr>
            </a:p>
          </p:txBody>
        </p:sp>
        <p:sp>
          <p:nvSpPr>
            <p:cNvPr id="39" name="OfficePLUS.cn-1-2"/>
            <p:cNvSpPr/>
            <p:nvPr/>
          </p:nvSpPr>
          <p:spPr>
            <a:xfrm>
              <a:off x="247650" y="228600"/>
              <a:ext cx="11696700" cy="6400800"/>
            </a:xfrm>
            <a:prstGeom prst="roundRect">
              <a:avLst>
                <a:gd name="adj" fmla="val 304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63500" dir="2700001" rotWithShape="0">
                <a:srgbClr val="D4D4D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sym typeface="+mn-lt"/>
              </a:endParaRPr>
            </a:p>
          </p:txBody>
        </p:sp>
      </p:grpSp>
      <p:sp>
        <p:nvSpPr>
          <p:cNvPr id="7" name="OfficePLUS.cn-5-1"/>
          <p:cNvSpPr txBox="1"/>
          <p:nvPr/>
        </p:nvSpPr>
        <p:spPr>
          <a:xfrm flipH="1">
            <a:off x="1001446" y="957886"/>
            <a:ext cx="3773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二叉排序树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12" name="OfficePLUS.cn-5-1"/>
          <p:cNvSpPr txBox="1"/>
          <p:nvPr/>
        </p:nvSpPr>
        <p:spPr>
          <a:xfrm flipH="1">
            <a:off x="1222175" y="2148837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查找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460354" y="1412223"/>
            <a:ext cx="4224291" cy="4213613"/>
            <a:chOff x="6355579" y="1993248"/>
            <a:chExt cx="4224291" cy="4213613"/>
          </a:xfrm>
        </p:grpSpPr>
        <p:grpSp>
          <p:nvGrpSpPr>
            <p:cNvPr id="14" name="组合 13"/>
            <p:cNvGrpSpPr/>
            <p:nvPr/>
          </p:nvGrpSpPr>
          <p:grpSpPr>
            <a:xfrm>
              <a:off x="6854208" y="1993248"/>
              <a:ext cx="3725662" cy="2871501"/>
              <a:chOff x="6299844" y="1195526"/>
              <a:chExt cx="3725662" cy="287150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8162675" y="11955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6</a:t>
                </a:r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86801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4</a:t>
                </a:r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9457335" y="226232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8</a:t>
                </a:r>
                <a:endParaRPr lang="zh-CN" altLang="en-US" dirty="0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299844" y="3498855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3</a:t>
                </a:r>
                <a:endParaRPr lang="zh-CN" altLang="en-US" dirty="0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436186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5</a:t>
                </a:r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8889164" y="3498856"/>
                <a:ext cx="568171" cy="568171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7</a:t>
                </a:r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17" idx="3"/>
                <a:endCxn id="18" idx="0"/>
              </p:cNvCxnSpPr>
              <p:nvPr/>
            </p:nvCxnSpPr>
            <p:spPr>
              <a:xfrm flipH="1">
                <a:off x="7152101" y="1680490"/>
                <a:ext cx="1093781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>
                <a:stCxn id="17" idx="5"/>
                <a:endCxn id="19" idx="0"/>
              </p:cNvCxnSpPr>
              <p:nvPr/>
            </p:nvCxnSpPr>
            <p:spPr>
              <a:xfrm>
                <a:off x="8647639" y="1680490"/>
                <a:ext cx="1093782" cy="58183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18" idx="3"/>
                <a:endCxn id="20" idx="0"/>
              </p:cNvCxnSpPr>
              <p:nvPr/>
            </p:nvCxnSpPr>
            <p:spPr>
              <a:xfrm flipH="1">
                <a:off x="6583930" y="2747290"/>
                <a:ext cx="367292" cy="751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>
                <a:stCxn id="18" idx="5"/>
                <a:endCxn id="21" idx="0"/>
              </p:cNvCxnSpPr>
              <p:nvPr/>
            </p:nvCxnSpPr>
            <p:spPr>
              <a:xfrm>
                <a:off x="7352979" y="2747290"/>
                <a:ext cx="367293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19" idx="3"/>
                <a:endCxn id="22" idx="0"/>
              </p:cNvCxnSpPr>
              <p:nvPr/>
            </p:nvCxnSpPr>
            <p:spPr>
              <a:xfrm flipH="1">
                <a:off x="9173250" y="2747290"/>
                <a:ext cx="367292" cy="7515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6355579" y="5638690"/>
              <a:ext cx="568171" cy="568171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cxnSp>
          <p:nvCxnSpPr>
            <p:cNvPr id="16" name="直接连接符 15"/>
            <p:cNvCxnSpPr>
              <a:stCxn id="20" idx="3"/>
              <a:endCxn id="15" idx="0"/>
            </p:cNvCxnSpPr>
            <p:nvPr/>
          </p:nvCxnSpPr>
          <p:spPr>
            <a:xfrm flipH="1">
              <a:off x="6639665" y="4781541"/>
              <a:ext cx="297750" cy="85714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OfficePLUS.cn-5-1"/>
          <p:cNvSpPr txBox="1"/>
          <p:nvPr/>
        </p:nvSpPr>
        <p:spPr>
          <a:xfrm flipH="1">
            <a:off x="1222175" y="2954840"/>
            <a:ext cx="897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  <p:sp>
        <p:nvSpPr>
          <p:cNvPr id="29" name="OfficePLUS.cn-5-1"/>
          <p:cNvSpPr txBox="1"/>
          <p:nvPr/>
        </p:nvSpPr>
        <p:spPr>
          <a:xfrm flipH="1">
            <a:off x="2466623" y="2967334"/>
            <a:ext cx="2308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将 </a:t>
            </a:r>
            <a:r>
              <a:rPr lang="en-US" altLang="zh-CN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K </a:t>
            </a:r>
            <a:r>
              <a:rPr lang="zh-CN" altLang="en-US" sz="2400" dirty="0">
                <a:solidFill>
                  <a:srgbClr val="333333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 L" panose="00020600040101010101" pitchFamily="18" charset="-122"/>
                <a:sym typeface="+mn-lt"/>
              </a:rPr>
              <a:t>插入树中</a:t>
            </a:r>
            <a:endParaRPr lang="en-US" altLang="zh-CN" sz="14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阿里巴巴普惠体 L" panose="00020600040101010101" pitchFamily="18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6986</Words>
  <Application>WPS 演示</Application>
  <PresentationFormat>宽屏</PresentationFormat>
  <Paragraphs>3955</Paragraphs>
  <Slides>164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164</vt:i4>
      </vt:variant>
    </vt:vector>
  </HeadingPairs>
  <TitlesOfParts>
    <vt:vector size="179" baseType="lpstr">
      <vt:lpstr>Arial</vt:lpstr>
      <vt:lpstr>宋体</vt:lpstr>
      <vt:lpstr>Wingdings</vt:lpstr>
      <vt:lpstr>微软雅黑</vt:lpstr>
      <vt:lpstr>思源黑体 CN Medium</vt:lpstr>
      <vt:lpstr>黑体</vt:lpstr>
      <vt:lpstr>阿里巴巴普惠体 L</vt:lpstr>
      <vt:lpstr>阿里巴巴普惠体 B</vt:lpstr>
      <vt:lpstr>思源黑体 CN Normal</vt:lpstr>
      <vt:lpstr>Arial Unicode MS</vt:lpstr>
      <vt:lpstr>等线 Light</vt:lpstr>
      <vt:lpstr>Calibri Light</vt:lpstr>
      <vt:lpstr>等线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何言</dc:creator>
  <cp:lastModifiedBy>雨丶抹杀灬</cp:lastModifiedBy>
  <cp:revision>46</cp:revision>
  <dcterms:created xsi:type="dcterms:W3CDTF">2021-04-10T08:57:00Z</dcterms:created>
  <dcterms:modified xsi:type="dcterms:W3CDTF">2021-04-24T12:59:02Z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2052-11.1.0.10116</vt:lpwstr>
  </property>
</Properties>
</file>